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5"/>
  </p:notesMasterIdLst>
  <p:sldIdLst>
    <p:sldId id="256" r:id="rId2"/>
    <p:sldId id="258" r:id="rId3"/>
    <p:sldId id="259" r:id="rId4"/>
    <p:sldId id="262" r:id="rId5"/>
    <p:sldId id="260" r:id="rId6"/>
    <p:sldId id="261" r:id="rId7"/>
    <p:sldId id="270" r:id="rId8"/>
    <p:sldId id="263" r:id="rId9"/>
    <p:sldId id="264" r:id="rId10"/>
    <p:sldId id="272" r:id="rId11"/>
    <p:sldId id="265" r:id="rId12"/>
    <p:sldId id="284" r:id="rId13"/>
    <p:sldId id="275" r:id="rId14"/>
    <p:sldId id="276" r:id="rId15"/>
    <p:sldId id="277" r:id="rId16"/>
    <p:sldId id="271" r:id="rId17"/>
    <p:sldId id="278" r:id="rId18"/>
    <p:sldId id="273" r:id="rId19"/>
    <p:sldId id="274" r:id="rId20"/>
    <p:sldId id="267" r:id="rId21"/>
    <p:sldId id="285" r:id="rId22"/>
    <p:sldId id="286"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650" autoAdjust="0"/>
  </p:normalViewPr>
  <p:slideViewPr>
    <p:cSldViewPr snapToGrid="0">
      <p:cViewPr varScale="1">
        <p:scale>
          <a:sx n="59" d="100"/>
          <a:sy n="59" d="100"/>
        </p:scale>
        <p:origin x="117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683BD-D07C-45C2-B82A-5651C879E7D3}" type="datetimeFigureOut">
              <a:rPr lang="en-US" smtClean="0"/>
              <a:t>2/11/2016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5F2E7-D7B5-42B8-B9D7-C0250BD3EAB4}" type="slidenum">
              <a:rPr lang="en-US" smtClean="0"/>
              <a:t>‹#›</a:t>
            </a:fld>
            <a:endParaRPr lang="en-US"/>
          </a:p>
        </p:txBody>
      </p:sp>
    </p:spTree>
    <p:extLst>
      <p:ext uri="{BB962C8B-B14F-4D97-AF65-F5344CB8AC3E}">
        <p14:creationId xmlns:p14="http://schemas.microsoft.com/office/powerpoint/2010/main" val="774979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Olá a todos, o</a:t>
            </a:r>
            <a:r>
              <a:rPr lang="pt-PT" baseline="0" dirty="0" smtClean="0"/>
              <a:t> meu nome é João Carlos Santos e neste vídeo venho-vos falar da minha dissertação: Processamento concorrente de vídeo do MEO Kanal</a:t>
            </a:r>
          </a:p>
          <a:p>
            <a:r>
              <a:rPr lang="pt-BR" sz="1200" b="0" i="0" kern="1200" dirty="0" smtClean="0">
                <a:solidFill>
                  <a:schemeClr val="tx1"/>
                </a:solidFill>
                <a:effectLst/>
                <a:latin typeface="+mn-lt"/>
                <a:ea typeface="+mn-ea"/>
                <a:cs typeface="+mn-cs"/>
              </a:rPr>
              <a:t>Esta dissertação está</a:t>
            </a:r>
            <a:r>
              <a:rPr lang="pt-BR" sz="1200" b="0" i="0" kern="1200" baseline="0" dirty="0" smtClean="0">
                <a:solidFill>
                  <a:schemeClr val="tx1"/>
                </a:solidFill>
                <a:effectLst/>
                <a:latin typeface="+mn-lt"/>
                <a:ea typeface="+mn-ea"/>
                <a:cs typeface="+mn-cs"/>
              </a:rPr>
              <a:t> inserida </a:t>
            </a:r>
            <a:r>
              <a:rPr lang="pt-BR" sz="1200" b="0" i="0" kern="1200" dirty="0" smtClean="0">
                <a:solidFill>
                  <a:schemeClr val="tx1"/>
                </a:solidFill>
                <a:effectLst/>
                <a:latin typeface="+mn-lt"/>
                <a:ea typeface="+mn-ea"/>
                <a:cs typeface="+mn-cs"/>
              </a:rPr>
              <a:t>no âmbito do SapoLabs, inserido no projeto "ELEGANT : MEO KanaL vidEo processinG optimizAtioN by Parallel compuTing”</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a:t>
            </a:fld>
            <a:endParaRPr lang="en-US"/>
          </a:p>
        </p:txBody>
      </p:sp>
    </p:spTree>
    <p:extLst>
      <p:ext uri="{BB962C8B-B14F-4D97-AF65-F5344CB8AC3E}">
        <p14:creationId xmlns:p14="http://schemas.microsoft.com/office/powerpoint/2010/main" val="718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determinar a melhor solução possível, serão testadas várias técnicas de escalamento</a:t>
            </a:r>
            <a:r>
              <a:rPr lang="pt-PT" baseline="0" dirty="0" smtClean="0"/>
              <a:t> de modo a maximizar a Qualidade do Serviço. Por isto entendemos tentar aproximar ao máximo o tempo de processamento concorrente ao que seria o tempo de processamento sem concorrência.</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11</a:t>
            </a:fld>
            <a:endParaRPr lang="en-US"/>
          </a:p>
        </p:txBody>
      </p:sp>
    </p:spTree>
    <p:extLst>
      <p:ext uri="{BB962C8B-B14F-4D97-AF65-F5344CB8AC3E}">
        <p14:creationId xmlns:p14="http://schemas.microsoft.com/office/powerpoint/2010/main" val="282944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Antes de abordar</a:t>
            </a:r>
            <a:r>
              <a:rPr lang="pt-PT" baseline="0" dirty="0" smtClean="0"/>
              <a:t> as técnicas de agendamento, temos que definir o que é um </a:t>
            </a:r>
            <a:r>
              <a:rPr lang="pt-PT" baseline="0" dirty="0" err="1" smtClean="0"/>
              <a:t>workflow</a:t>
            </a:r>
            <a:r>
              <a:rPr lang="pt-PT" baseline="0" dirty="0" smtClean="0"/>
              <a:t>. </a:t>
            </a:r>
          </a:p>
          <a:p>
            <a:r>
              <a:rPr lang="pt-PT" dirty="0" smtClean="0"/>
              <a:t>Um </a:t>
            </a:r>
            <a:r>
              <a:rPr lang="pt-PT" dirty="0" err="1" smtClean="0"/>
              <a:t>workflow</a:t>
            </a:r>
            <a:r>
              <a:rPr lang="pt-PT" dirty="0" smtClean="0"/>
              <a:t> consiste num conjunto de tarefas com dependências lógicas ou de dados que podem ser executadas por diferentes nós num sistema computacional. No nosso caso, um </a:t>
            </a:r>
            <a:r>
              <a:rPr lang="pt-PT" dirty="0" err="1" smtClean="0"/>
              <a:t>workflow</a:t>
            </a:r>
            <a:r>
              <a:rPr lang="pt-PT" dirty="0" smtClean="0"/>
              <a:t> corresponde</a:t>
            </a:r>
            <a:r>
              <a:rPr lang="pt-PT" baseline="0" dirty="0" smtClean="0"/>
              <a:t> às tarefas de divisão de um vídeo, processamento de cada um dos “</a:t>
            </a:r>
            <a:r>
              <a:rPr lang="pt-PT" baseline="0" dirty="0" err="1" smtClean="0"/>
              <a:t>chunks</a:t>
            </a:r>
            <a:r>
              <a:rPr lang="pt-PT" baseline="0" dirty="0" smtClean="0"/>
              <a:t>” resultantes e à junção final de todos os “</a:t>
            </a:r>
            <a:r>
              <a:rPr lang="pt-PT" baseline="0" dirty="0" err="1" smtClean="0"/>
              <a:t>chunks</a:t>
            </a:r>
            <a:r>
              <a:rPr lang="pt-PT" baseline="0" dirty="0" smtClean="0"/>
              <a:t>” que compõem um vídeo.</a:t>
            </a:r>
            <a:r>
              <a:rPr lang="pt-PT" dirty="0" smtClean="0"/>
              <a:t> Para obter uma execução eficiente de um conjunto de </a:t>
            </a:r>
            <a:r>
              <a:rPr lang="pt-PT" dirty="0" err="1" smtClean="0"/>
              <a:t>workflows</a:t>
            </a:r>
            <a:r>
              <a:rPr lang="pt-PT" dirty="0" smtClean="0"/>
              <a:t> é necessária uma técnica de escalonamento que minimize o </a:t>
            </a:r>
            <a:r>
              <a:rPr lang="pt-PT" dirty="0" err="1" smtClean="0"/>
              <a:t>Turnaround</a:t>
            </a:r>
            <a:r>
              <a:rPr lang="pt-PT" dirty="0" smtClean="0"/>
              <a:t> Time,</a:t>
            </a:r>
            <a:r>
              <a:rPr lang="pt-PT" baseline="0" dirty="0" smtClean="0"/>
              <a:t> que é o tempo desde um </a:t>
            </a:r>
            <a:r>
              <a:rPr lang="pt-PT" baseline="0" dirty="0" err="1" smtClean="0"/>
              <a:t>workflow</a:t>
            </a:r>
            <a:r>
              <a:rPr lang="pt-PT" baseline="0" dirty="0" smtClean="0"/>
              <a:t> ser submetido até à conclusão do seu processamento.</a:t>
            </a:r>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12</a:t>
            </a:fld>
            <a:endParaRPr lang="en-US"/>
          </a:p>
        </p:txBody>
      </p:sp>
    </p:spTree>
    <p:extLst>
      <p:ext uri="{BB962C8B-B14F-4D97-AF65-F5344CB8AC3E}">
        <p14:creationId xmlns:p14="http://schemas.microsoft.com/office/powerpoint/2010/main" val="22746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 escalonamento off-line caracteriza-se por ter os \</a:t>
            </a:r>
            <a:r>
              <a:rPr lang="pt-PT" dirty="0" err="1" smtClean="0"/>
              <a:t>textit</a:t>
            </a:r>
            <a:r>
              <a:rPr lang="pt-PT" dirty="0" smtClean="0"/>
              <a:t>{</a:t>
            </a:r>
            <a:r>
              <a:rPr lang="pt-PT" dirty="0" err="1" smtClean="0"/>
              <a:t>workflows</a:t>
            </a:r>
            <a:r>
              <a:rPr lang="pt-PT" dirty="0" smtClean="0"/>
              <a:t>} disponíveis antes do início da execução. </a:t>
            </a:r>
          </a:p>
          <a:p>
            <a:r>
              <a:rPr lang="pt-PT" dirty="0" smtClean="0"/>
              <a:t>Quando um escalonamento é produzido e aplicado, mais nenhum \</a:t>
            </a:r>
            <a:r>
              <a:rPr lang="pt-PT" dirty="0" err="1" smtClean="0"/>
              <a:t>textit</a:t>
            </a:r>
            <a:r>
              <a:rPr lang="pt-PT" dirty="0" smtClean="0"/>
              <a:t>{</a:t>
            </a:r>
            <a:r>
              <a:rPr lang="pt-PT" dirty="0" err="1" smtClean="0"/>
              <a:t>workflow</a:t>
            </a:r>
            <a:r>
              <a:rPr lang="pt-PT" dirty="0" smtClean="0"/>
              <a:t>} é considerado. </a:t>
            </a:r>
          </a:p>
          <a:p>
            <a:r>
              <a:rPr lang="pt-PT" dirty="0" smtClean="0"/>
              <a:t>Esta abordagem, apesar de limitada, aplica-se em muitos casos reais, como nas ferramentas de gestão de recursos mais comuns onde um utilizador reserva um conjunto de nós para executar os seus trabalhos exclusivamente. </a:t>
            </a:r>
          </a:p>
          <a:p>
            <a:endParaRPr lang="pt-PT" dirty="0" smtClean="0"/>
          </a:p>
          <a:p>
            <a:r>
              <a:rPr lang="pt-PT" dirty="0" smtClean="0"/>
              <a:t>Vários algoritmos foram propostos para escalonamento off-line nos quais \</a:t>
            </a:r>
            <a:r>
              <a:rPr lang="pt-PT" dirty="0" err="1" smtClean="0"/>
              <a:t>textit</a:t>
            </a:r>
            <a:r>
              <a:rPr lang="pt-PT" dirty="0" smtClean="0"/>
              <a:t>{</a:t>
            </a:r>
            <a:r>
              <a:rPr lang="pt-PT" dirty="0" err="1" smtClean="0"/>
              <a:t>workflows</a:t>
            </a:r>
            <a:r>
              <a:rPr lang="pt-PT" dirty="0" smtClean="0"/>
              <a:t>} competem por </a:t>
            </a:r>
            <a:r>
              <a:rPr lang="pt-PT" dirty="0" err="1" smtClean="0"/>
              <a:t>recusos</a:t>
            </a:r>
            <a:r>
              <a:rPr lang="pt-PT" dirty="0" smtClean="0"/>
              <a:t>. O </a:t>
            </a:r>
            <a:r>
              <a:rPr lang="pt-PT" dirty="0" err="1" smtClean="0"/>
              <a:t>objectivo</a:t>
            </a:r>
            <a:r>
              <a:rPr lang="pt-PT" dirty="0" smtClean="0"/>
              <a:t> é garantir uma distribuição justa desses recursos e minimizar o \</a:t>
            </a:r>
            <a:r>
              <a:rPr lang="pt-PT" dirty="0" err="1" smtClean="0"/>
              <a:t>textit</a:t>
            </a:r>
            <a:r>
              <a:rPr lang="pt-PT" dirty="0" smtClean="0"/>
              <a:t>{</a:t>
            </a:r>
            <a:r>
              <a:rPr lang="pt-PT" dirty="0" err="1" smtClean="0"/>
              <a:t>Turnaround</a:t>
            </a:r>
            <a:r>
              <a:rPr lang="pt-PT" dirty="0" smtClean="0"/>
              <a:t> Time} de cada \</a:t>
            </a:r>
            <a:r>
              <a:rPr lang="pt-PT" dirty="0" err="1" smtClean="0"/>
              <a:t>textit</a:t>
            </a:r>
            <a:r>
              <a:rPr lang="pt-PT" dirty="0" smtClean="0"/>
              <a:t>{</a:t>
            </a:r>
            <a:r>
              <a:rPr lang="pt-PT" dirty="0" err="1" smtClean="0"/>
              <a:t>workflow</a:t>
            </a:r>
            <a:r>
              <a:rPr lang="pt-PT" dirty="0" smtClean="0"/>
              <a:t>}. O Tu</a:t>
            </a:r>
          </a:p>
          <a:p>
            <a:r>
              <a:rPr lang="pt-PT" dirty="0" smtClean="0"/>
              <a:t>Um</a:t>
            </a:r>
            <a:r>
              <a:rPr lang="pt-PT" baseline="0" dirty="0" smtClean="0"/>
              <a:t> exemplo deste tipo de algoritmo é o</a:t>
            </a:r>
          </a:p>
          <a:p>
            <a:endParaRPr lang="pt-PT" baseline="0" dirty="0" smtClean="0"/>
          </a:p>
          <a:p>
            <a:r>
              <a:rPr lang="pt-PT" baseline="0" dirty="0" smtClean="0"/>
              <a:t>Como no caso do MEO </a:t>
            </a:r>
            <a:r>
              <a:rPr lang="pt-PT" baseline="0" dirty="0" err="1" smtClean="0"/>
              <a:t>Kanal</a:t>
            </a:r>
            <a:r>
              <a:rPr lang="pt-PT" baseline="0" dirty="0" smtClean="0"/>
              <a:t> um vídeo pode ser submetido a qualquer altura, não vai ser implementado nenhum algoritmo que se inclua neste grupo, por não ser o mais apropriado.</a:t>
            </a:r>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14</a:t>
            </a:fld>
            <a:endParaRPr lang="en-US"/>
          </a:p>
        </p:txBody>
      </p:sp>
    </p:spTree>
    <p:extLst>
      <p:ext uri="{BB962C8B-B14F-4D97-AF65-F5344CB8AC3E}">
        <p14:creationId xmlns:p14="http://schemas.microsoft.com/office/powerpoint/2010/main" val="638495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 escalonamento on-line é caracterizado por ter um comportamento dinâmico onde \</a:t>
            </a:r>
            <a:r>
              <a:rPr lang="pt-PT" dirty="0" err="1" smtClean="0"/>
              <a:t>textit</a:t>
            </a:r>
            <a:r>
              <a:rPr lang="pt-PT" dirty="0" smtClean="0"/>
              <a:t>{</a:t>
            </a:r>
            <a:r>
              <a:rPr lang="pt-PT" dirty="0" err="1" smtClean="0"/>
              <a:t>workflows</a:t>
            </a:r>
            <a:r>
              <a:rPr lang="pt-PT" dirty="0" smtClean="0"/>
              <a:t>} podem ser submetidos por utilizadores a qualquer altura.</a:t>
            </a:r>
          </a:p>
          <a:p>
            <a:r>
              <a:rPr lang="pt-PT" dirty="0" smtClean="0"/>
              <a:t>As</a:t>
            </a:r>
            <a:r>
              <a:rPr lang="pt-PT" baseline="0" dirty="0" smtClean="0"/>
              <a:t> técnicas de escalonamento a serem implementadas inserem-se nesta categoria.</a:t>
            </a:r>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15</a:t>
            </a:fld>
            <a:endParaRPr lang="en-US"/>
          </a:p>
        </p:txBody>
      </p:sp>
    </p:spTree>
    <p:extLst>
      <p:ext uri="{BB962C8B-B14F-4D97-AF65-F5344CB8AC3E}">
        <p14:creationId xmlns:p14="http://schemas.microsoft.com/office/powerpoint/2010/main" val="108035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16</a:t>
            </a:fld>
            <a:endParaRPr lang="en-US"/>
          </a:p>
        </p:txBody>
      </p:sp>
    </p:spTree>
    <p:extLst>
      <p:ext uri="{BB962C8B-B14F-4D97-AF65-F5344CB8AC3E}">
        <p14:creationId xmlns:p14="http://schemas.microsoft.com/office/powerpoint/2010/main" val="1539777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Os</a:t>
            </a:r>
            <a:r>
              <a:rPr lang="pt-PT" baseline="0" dirty="0" smtClean="0"/>
              <a:t> testes vão ser realizados em duas plataformas:</a:t>
            </a:r>
          </a:p>
          <a:p>
            <a:r>
              <a:rPr lang="pt-PT" baseline="0" dirty="0" smtClean="0"/>
              <a:t>Na máquina local, que vai permitir correr os algoritmos implementados e obter resultados comparativos numéricos, utilizando dados de teste reais</a:t>
            </a:r>
          </a:p>
          <a:p>
            <a:r>
              <a:rPr lang="pt-PT" baseline="0" dirty="0" smtClean="0"/>
              <a:t>No simulador SIMGRID, um simulador de sistemas distribuídos.  Este vai permitir testar a performance relativa dos algoritmos quando aplicados numa simulação do cluster da MEO. O simulador SIMGRID permite também incluir nos testes os </a:t>
            </a:r>
            <a:r>
              <a:rPr lang="pt-PT" baseline="0" dirty="0" err="1" smtClean="0"/>
              <a:t>overhead</a:t>
            </a:r>
            <a:r>
              <a:rPr lang="pt-PT" baseline="0" dirty="0" smtClean="0"/>
              <a:t> de comunicação entre as diversas máquinas do cluster da MEO, algo que não é possível simular apenas com a máquina local.</a:t>
            </a:r>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18</a:t>
            </a:fld>
            <a:endParaRPr lang="en-US"/>
          </a:p>
        </p:txBody>
      </p:sp>
    </p:spTree>
    <p:extLst>
      <p:ext uri="{BB962C8B-B14F-4D97-AF65-F5344CB8AC3E}">
        <p14:creationId xmlns:p14="http://schemas.microsoft.com/office/powerpoint/2010/main" val="156807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As tecnologias utilizadas nesta</a:t>
            </a:r>
            <a:r>
              <a:rPr lang="pt-PT" baseline="0" dirty="0" smtClean="0"/>
              <a:t> dissertação são as seguintes:</a:t>
            </a:r>
          </a:p>
          <a:p>
            <a:r>
              <a:rPr lang="pt-PT" baseline="0" dirty="0" smtClean="0"/>
              <a:t>Java, para a implementação e teste dos algoritmos na máquina local</a:t>
            </a:r>
          </a:p>
          <a:p>
            <a:r>
              <a:rPr lang="pt-PT" baseline="0" dirty="0" smtClean="0"/>
              <a:t>FFMPEG, um biblioteca de vídeo utilizada pela MEO para aplicar uma série de </a:t>
            </a:r>
            <a:r>
              <a:rPr lang="pt-PT" baseline="0" dirty="0" err="1" smtClean="0"/>
              <a:t>correcções</a:t>
            </a:r>
            <a:r>
              <a:rPr lang="pt-PT" baseline="0" dirty="0" smtClean="0"/>
              <a:t> aos vídeos que chegam aos clusters do MEO Canal</a:t>
            </a:r>
          </a:p>
          <a:p>
            <a:r>
              <a:rPr lang="pt-PT" baseline="0" dirty="0" smtClean="0"/>
              <a:t>SIMGRID, para a simulação dos algoritmos no cluster da MEO</a:t>
            </a:r>
            <a:endParaRPr lang="pt-PT" dirty="0"/>
          </a:p>
        </p:txBody>
      </p:sp>
      <p:sp>
        <p:nvSpPr>
          <p:cNvPr id="4" name="Slide Number Placeholder 3"/>
          <p:cNvSpPr>
            <a:spLocks noGrp="1"/>
          </p:cNvSpPr>
          <p:nvPr>
            <p:ph type="sldNum" sz="quarter" idx="10"/>
          </p:nvPr>
        </p:nvSpPr>
        <p:spPr/>
        <p:txBody>
          <a:bodyPr/>
          <a:lstStyle/>
          <a:p>
            <a:fld id="{06F5F2E7-D7B5-42B8-B9D7-C0250BD3EAB4}" type="slidenum">
              <a:rPr lang="en-US" smtClean="0"/>
              <a:t>19</a:t>
            </a:fld>
            <a:endParaRPr lang="en-US"/>
          </a:p>
        </p:txBody>
      </p:sp>
    </p:spTree>
    <p:extLst>
      <p:ext uri="{BB962C8B-B14F-4D97-AF65-F5344CB8AC3E}">
        <p14:creationId xmlns:p14="http://schemas.microsoft.com/office/powerpoint/2010/main" val="1777262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Finalmente, o resultado esperado será acima de tudo, uma melhor qualidade de serviço para todos os clientes, que se deverá traduzir num menor tempo de espera. Devido paralelização</a:t>
            </a:r>
            <a:r>
              <a:rPr lang="pt-PT" baseline="0" dirty="0" smtClean="0"/>
              <a:t> do processo, o balanceamento de carga será também distribuído de uma forma mais equilibrada. Finalmente, caso os servidores não estejam sobrecarregados, o tempo de processamento dos ficheiros tenderá também a diminuir para valores abaixo dos esperados.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20</a:t>
            </a:fld>
            <a:endParaRPr lang="en-US"/>
          </a:p>
        </p:txBody>
      </p:sp>
    </p:spTree>
    <p:extLst>
      <p:ext uri="{BB962C8B-B14F-4D97-AF65-F5344CB8AC3E}">
        <p14:creationId xmlns:p14="http://schemas.microsoft.com/office/powerpoint/2010/main" val="1453608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Por mim é tudo. Para qualquer questão não hesitem em contactar-me.</a:t>
            </a:r>
            <a:r>
              <a:rPr lang="pt-PT" baseline="0" dirty="0" smtClean="0"/>
              <a:t> Obrigado.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23</a:t>
            </a:fld>
            <a:endParaRPr lang="en-US"/>
          </a:p>
        </p:txBody>
      </p:sp>
    </p:spTree>
    <p:extLst>
      <p:ext uri="{BB962C8B-B14F-4D97-AF65-F5344CB8AC3E}">
        <p14:creationId xmlns:p14="http://schemas.microsoft.com/office/powerpoint/2010/main" val="170369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Hoje em dia existe uma grande variedade de serviços que permitem a um utilizador fazer o upload</a:t>
            </a:r>
            <a:r>
              <a:rPr lang="pt-PT" baseline="0" dirty="0" smtClean="0"/>
              <a:t> de vídeos seus para mais tarde serem visualizados em qualquer situação, desde que se tenha acesso à internet. É o caso do Youtube, do DailyMotion, do Vimeo e do MEO Kanal, entre muitos outros.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2</a:t>
            </a:fld>
            <a:endParaRPr lang="en-US"/>
          </a:p>
        </p:txBody>
      </p:sp>
    </p:spTree>
    <p:extLst>
      <p:ext uri="{BB962C8B-B14F-4D97-AF65-F5344CB8AC3E}">
        <p14:creationId xmlns:p14="http://schemas.microsoft.com/office/powerpoint/2010/main" val="332131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Os servidores responsáveis por</a:t>
            </a:r>
            <a:r>
              <a:rPr lang="pt-PT" baseline="0" dirty="0" smtClean="0"/>
              <a:t> estes serviços têm que diariamente dispender de um esforço computacional elevado associado ao armazenamento, classificação, descodificação e reprodução dos conteúdos, quer a nível de processamento, quer a nível de transferência de dados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3</a:t>
            </a:fld>
            <a:endParaRPr lang="en-US"/>
          </a:p>
        </p:txBody>
      </p:sp>
    </p:spTree>
    <p:extLst>
      <p:ext uri="{BB962C8B-B14F-4D97-AF65-F5344CB8AC3E}">
        <p14:creationId xmlns:p14="http://schemas.microsoft.com/office/powerpoint/2010/main" val="310531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pt-PT" dirty="0" smtClean="0"/>
              <a:t>Tendo em conta que estamos a falar de sistemas multi-utilizador,</a:t>
            </a:r>
            <a:r>
              <a:rPr lang="pt-PT" baseline="0" dirty="0" smtClean="0"/>
              <a:t> a questão que se coloca é:</a:t>
            </a:r>
            <a:r>
              <a:rPr lang="en-US" baseline="0" dirty="0" smtClean="0"/>
              <a:t> “</a:t>
            </a:r>
            <a:r>
              <a:rPr lang="pt-PT" sz="1200" baseline="0" dirty="0" smtClean="0"/>
              <a:t>C</a:t>
            </a:r>
            <a:r>
              <a:rPr lang="pt-PT" sz="1200" dirty="0" smtClean="0"/>
              <a:t>omo organizar o processamento de forma</a:t>
            </a:r>
            <a:r>
              <a:rPr lang="pt-PT" sz="1200" baseline="0" dirty="0" smtClean="0"/>
              <a:t> </a:t>
            </a:r>
            <a:r>
              <a:rPr lang="pt-PT" sz="1200" dirty="0" smtClean="0"/>
              <a:t>a garantir a melhor Qualidade de Serviço?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4</a:t>
            </a:fld>
            <a:endParaRPr lang="en-US"/>
          </a:p>
        </p:txBody>
      </p:sp>
    </p:spTree>
    <p:extLst>
      <p:ext uri="{BB962C8B-B14F-4D97-AF65-F5344CB8AC3E}">
        <p14:creationId xmlns:p14="http://schemas.microsoft.com/office/powerpoint/2010/main" val="71445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Imaginemos o seguinte cenário, uma simplificação do que acontece na realidade. Vários utilizadores fazem uploads de vídeos de durações diferentes, a uma determinada altura do dia. Como organizar o processamento de modo a garantir uma boa qualidade de serviço?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5</a:t>
            </a:fld>
            <a:endParaRPr lang="en-US"/>
          </a:p>
        </p:txBody>
      </p:sp>
    </p:spTree>
    <p:extLst>
      <p:ext uri="{BB962C8B-B14F-4D97-AF65-F5344CB8AC3E}">
        <p14:creationId xmlns:p14="http://schemas.microsoft.com/office/powerpoint/2010/main" val="324063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Na sua fase inicial,</a:t>
            </a:r>
            <a:r>
              <a:rPr lang="pt-PT" baseline="0" dirty="0" smtClean="0"/>
              <a:t> o MEO canal remetia os vídeos que chegavam aos seus servidores para uma fila, onde seriam processados sequencialmente.</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6</a:t>
            </a:fld>
            <a:endParaRPr lang="en-US"/>
          </a:p>
        </p:txBody>
      </p:sp>
    </p:spTree>
    <p:extLst>
      <p:ext uri="{BB962C8B-B14F-4D97-AF65-F5344CB8AC3E}">
        <p14:creationId xmlns:p14="http://schemas.microsoft.com/office/powerpoint/2010/main" val="226434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Voltando ao exemplo anterior e considerando este sistema, se o utilizador com</a:t>
            </a:r>
            <a:r>
              <a:rPr lang="pt-PT" baseline="0" dirty="0" smtClean="0"/>
              <a:t> o vídeo de 1 minuto tivesse o azar de fazer o seu upload imediatamente a seguir ao utilizador com um vídeo de 1 hora, teria que esperar pelo processamento completo deste até que o seu vídeo fosse processado. Isto traduz-se numa espera demasiado demorada que não faz grande sentido para um upload de um vídeo de 1 minuto.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7</a:t>
            </a:fld>
            <a:endParaRPr lang="en-US"/>
          </a:p>
        </p:txBody>
      </p:sp>
    </p:spTree>
    <p:extLst>
      <p:ext uri="{BB962C8B-B14F-4D97-AF65-F5344CB8AC3E}">
        <p14:creationId xmlns:p14="http://schemas.microsoft.com/office/powerpoint/2010/main" val="191677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a:t>
            </a:r>
            <a:r>
              <a:rPr lang="pt-PT" baseline="0" dirty="0" smtClean="0"/>
              <a:t> resolver parcialmente este problema, foi criada uma fila adicional, sendo que agora vídeos com 5 ou menos minutos ficariam numa fila, e vídeos com mais de 5 minutos ficariam numa segunda fila.</a:t>
            </a:r>
          </a:p>
          <a:p>
            <a:r>
              <a:rPr lang="pt-PT" baseline="0" dirty="0" smtClean="0"/>
              <a:t>Esta solução, apesar de ser uma melhoria em relação à anterior, continua a apresentar problemas para uploads com uma duração marginalmente maior que 5 minutos.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8</a:t>
            </a:fld>
            <a:endParaRPr lang="en-US"/>
          </a:p>
        </p:txBody>
      </p:sp>
    </p:spTree>
    <p:extLst>
      <p:ext uri="{BB962C8B-B14F-4D97-AF65-F5344CB8AC3E}">
        <p14:creationId xmlns:p14="http://schemas.microsoft.com/office/powerpoint/2010/main" val="110595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A solução para este problema e objetivo desta tese passará então pela implementação e teste de várias</a:t>
            </a:r>
            <a:r>
              <a:rPr lang="pt-PT" baseline="0" dirty="0" smtClean="0"/>
              <a:t> técnicas de escalonamento de “trabalhos” que definam prioridades de forma a obter a melhor Qualidade de Serviço possível. O primeiro passo será dividir todos os ficheiros recebidos em “chunks” para que possam ser processados concorrentemente, um dos passos essenciais para garantir uma boa distribuição do poder de processamento disponível pelos vários utilizadores.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9</a:t>
            </a:fld>
            <a:endParaRPr lang="en-US"/>
          </a:p>
        </p:txBody>
      </p:sp>
    </p:spTree>
    <p:extLst>
      <p:ext uri="{BB962C8B-B14F-4D97-AF65-F5344CB8AC3E}">
        <p14:creationId xmlns:p14="http://schemas.microsoft.com/office/powerpoint/2010/main" val="115073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66173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CDF855-254E-4209-A31E-0D295F3EC858}"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25334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1549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C6CDF855-254E-4209-A31E-0D295F3EC858}" type="datetimeFigureOut">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41982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0316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22552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102593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CDF855-254E-4209-A31E-0D295F3EC858}"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132341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6CDF855-254E-4209-A31E-0D295F3EC858}"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5984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6CDF855-254E-4209-A31E-0D295F3EC858}" type="datetimeFigureOut">
              <a:rPr lang="en-US" smtClean="0"/>
              <a:t>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394428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6CDF855-254E-4209-A31E-0D295F3EC858}" type="datetimeFigureOut">
              <a:rPr lang="en-US" smtClean="0"/>
              <a:t>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122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DF855-254E-4209-A31E-0D295F3EC858}" type="datetimeFigureOut">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79905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CDF855-254E-4209-A31E-0D295F3EC858}"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04656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6CDF855-254E-4209-A31E-0D295F3EC858}" type="datetimeFigureOut">
              <a:rPr lang="en-US" smtClean="0"/>
              <a:t>2/11/2016</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6613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6CDF855-254E-4209-A31E-0D295F3EC858}" type="datetimeFigureOut">
              <a:rPr lang="en-US" smtClean="0"/>
              <a:t>2/11/2016</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5190810-86EB-43E6-8755-B2B55CB820B1}" type="slidenum">
              <a:rPr lang="en-US" smtClean="0"/>
              <a:t>‹#›</a:t>
            </a:fld>
            <a:endParaRPr lang="en-US"/>
          </a:p>
        </p:txBody>
      </p:sp>
    </p:spTree>
    <p:extLst>
      <p:ext uri="{BB962C8B-B14F-4D97-AF65-F5344CB8AC3E}">
        <p14:creationId xmlns:p14="http://schemas.microsoft.com/office/powerpoint/2010/main" val="411050218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746074"/>
            <a:ext cx="10058400" cy="3566160"/>
          </a:xfrm>
        </p:spPr>
        <p:txBody>
          <a:bodyPr/>
          <a:lstStyle/>
          <a:p>
            <a:r>
              <a:rPr lang="pt-BR" dirty="0" smtClean="0"/>
              <a:t>Processamento </a:t>
            </a:r>
            <a:r>
              <a:rPr lang="pt-BR" dirty="0"/>
              <a:t>concorrente de Vídeo do MEO Kanal</a:t>
            </a:r>
            <a:endParaRPr lang="en-US" dirty="0"/>
          </a:p>
        </p:txBody>
      </p:sp>
      <p:sp>
        <p:nvSpPr>
          <p:cNvPr id="3" name="Subtitle 2"/>
          <p:cNvSpPr>
            <a:spLocks noGrp="1"/>
          </p:cNvSpPr>
          <p:nvPr>
            <p:ph type="subTitle" idx="1"/>
          </p:nvPr>
        </p:nvSpPr>
        <p:spPr>
          <a:xfrm>
            <a:off x="1100051" y="5254581"/>
            <a:ext cx="5999018" cy="1440716"/>
          </a:xfrm>
        </p:spPr>
        <p:txBody>
          <a:bodyPr>
            <a:normAutofit fontScale="77500" lnSpcReduction="20000"/>
          </a:bodyPr>
          <a:lstStyle/>
          <a:p>
            <a:r>
              <a:rPr lang="pt-PT" sz="1800" dirty="0" smtClean="0"/>
              <a:t>Mestrado Integrado em Engenharia Informática e Computação</a:t>
            </a:r>
          </a:p>
          <a:p>
            <a:r>
              <a:rPr lang="pt-PT" sz="1800" dirty="0" smtClean="0"/>
              <a:t>Estudante: João Carlos Santos</a:t>
            </a:r>
          </a:p>
          <a:p>
            <a:r>
              <a:rPr lang="pt-PT" sz="1800" dirty="0" smtClean="0"/>
              <a:t>joaofloressantos@gmail.com</a:t>
            </a:r>
            <a:endParaRPr lang="pt-PT" sz="1800" dirty="0"/>
          </a:p>
          <a:p>
            <a:r>
              <a:rPr lang="pt-PT" sz="1800" dirty="0"/>
              <a:t>Orientador: </a:t>
            </a:r>
            <a:r>
              <a:rPr lang="en-US" sz="1800" dirty="0" smtClean="0"/>
              <a:t>Jorge Barbosa (FEUP)</a:t>
            </a:r>
          </a:p>
          <a:p>
            <a:r>
              <a:rPr lang="en-US" sz="1800" dirty="0"/>
              <a:t>jbarbosa@fe.up.pt</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0051" y="398344"/>
            <a:ext cx="5151549" cy="169881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3106" t="10928" r="12965" b="18358"/>
          <a:stretch/>
        </p:blipFill>
        <p:spPr>
          <a:xfrm>
            <a:off x="8864139" y="150473"/>
            <a:ext cx="2294312" cy="2194560"/>
          </a:xfrm>
          <a:prstGeom prst="rect">
            <a:avLst/>
          </a:prstGeom>
        </p:spPr>
      </p:pic>
      <p:sp>
        <p:nvSpPr>
          <p:cNvPr id="11" name="TextBox 10"/>
          <p:cNvSpPr txBox="1"/>
          <p:nvPr/>
        </p:nvSpPr>
        <p:spPr>
          <a:xfrm>
            <a:off x="8864139" y="5254581"/>
            <a:ext cx="2962101" cy="523220"/>
          </a:xfrm>
          <a:prstGeom prst="rect">
            <a:avLst/>
          </a:prstGeom>
          <a:noFill/>
        </p:spPr>
        <p:txBody>
          <a:bodyPr wrap="square" rtlCol="0">
            <a:spAutoFit/>
          </a:bodyPr>
          <a:lstStyle/>
          <a:p>
            <a:r>
              <a:rPr lang="pt-PT" sz="1400" dirty="0"/>
              <a:t>Link para a página do projeto:</a:t>
            </a:r>
          </a:p>
          <a:p>
            <a:r>
              <a:rPr lang="en-US" sz="1400" dirty="0" smtClean="0"/>
              <a:t>labs.sapo.pt/portfolio/elegant</a:t>
            </a:r>
            <a:endParaRPr lang="en-US" dirty="0"/>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6137067"/>
      </p:ext>
    </p:extLst>
  </p:cSld>
  <p:clrMapOvr>
    <a:masterClrMapping/>
  </p:clrMapOvr>
  <mc:AlternateContent xmlns:mc="http://schemas.openxmlformats.org/markup-compatibility/2006" xmlns:p14="http://schemas.microsoft.com/office/powerpoint/2010/main">
    <mc:Choice Requires="p14">
      <p:transition spd="slow" p14:dur="2000" advTm="16520"/>
    </mc:Choice>
    <mc:Fallback xmlns="">
      <p:transition spd="slow" advTm="1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Motivação</a:t>
            </a:r>
            <a:endParaRPr lang="pt-PT" dirty="0"/>
          </a:p>
        </p:txBody>
      </p:sp>
      <p:sp>
        <p:nvSpPr>
          <p:cNvPr id="3" name="Content Placeholder 2"/>
          <p:cNvSpPr>
            <a:spLocks noGrp="1"/>
          </p:cNvSpPr>
          <p:nvPr>
            <p:ph idx="1"/>
          </p:nvPr>
        </p:nvSpPr>
        <p:spPr/>
        <p:txBody>
          <a:bodyPr>
            <a:noAutofit/>
          </a:bodyPr>
          <a:lstStyle/>
          <a:p>
            <a:r>
              <a:rPr lang="pt-PT" sz="2200" dirty="0" smtClean="0"/>
              <a:t>Aumentar a performance do serviço recorrendo a técnicas de escalonamento e computação paralela</a:t>
            </a:r>
          </a:p>
          <a:p>
            <a:r>
              <a:rPr lang="pt-PT" sz="2200" dirty="0" smtClean="0"/>
              <a:t>Melhorar a experiência de utilização garantindo uma melhor Qualidade de Serviço</a:t>
            </a:r>
          </a:p>
          <a:p>
            <a:r>
              <a:rPr lang="pt-PT" sz="2200" dirty="0" smtClean="0"/>
              <a:t>Determinar a melhor técnica de escalonamento para uma plataforma de disponibilização de vídeos online</a:t>
            </a:r>
            <a:endParaRPr lang="pt-PT" sz="22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1345051"/>
      </p:ext>
    </p:extLst>
  </p:cSld>
  <p:clrMapOvr>
    <a:masterClrMapping/>
  </p:clrMapOvr>
  <mc:AlternateContent xmlns:mc="http://schemas.openxmlformats.org/markup-compatibility/2006">
    <mc:Choice xmlns:p14="http://schemas.microsoft.com/office/powerpoint/2010/main" Requires="p14">
      <p:transition spd="slow" p14:dur="2000" advTm="24042"/>
    </mc:Choice>
    <mc:Fallback>
      <p:transition spd="slow"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Abordagem</a:t>
            </a:r>
            <a:endParaRPr lang="en-US" dirty="0"/>
          </a:p>
        </p:txBody>
      </p:sp>
      <p:sp>
        <p:nvSpPr>
          <p:cNvPr id="3" name="Content Placeholder 2"/>
          <p:cNvSpPr>
            <a:spLocks noGrp="1"/>
          </p:cNvSpPr>
          <p:nvPr>
            <p:ph idx="1"/>
          </p:nvPr>
        </p:nvSpPr>
        <p:spPr/>
        <p:txBody>
          <a:bodyPr>
            <a:normAutofit/>
          </a:bodyPr>
          <a:lstStyle/>
          <a:p>
            <a:r>
              <a:rPr lang="pt-PT" sz="2200" dirty="0" smtClean="0"/>
              <a:t>Teste de várias técnicas de escalonamento de modo a maximizar a Qualidade do Serviço</a:t>
            </a:r>
          </a:p>
          <a:p>
            <a:r>
              <a:rPr lang="pt-PT" sz="2200" dirty="0" smtClean="0"/>
              <a:t>Tentar minimizar o tempo de processamento de modo a aproxima-lo ao tempo que demoraria caso não fosse </a:t>
            </a:r>
            <a:r>
              <a:rPr lang="pt-PT" sz="2200" dirty="0" smtClean="0"/>
              <a:t>concorrente, melhorando assim a Qualidade do Serviço</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09665" y="5249198"/>
            <a:ext cx="609600" cy="609600"/>
          </a:xfrm>
          <a:prstGeom prst="rect">
            <a:avLst/>
          </a:prstGeom>
        </p:spPr>
      </p:pic>
    </p:spTree>
    <p:extLst>
      <p:ext uri="{BB962C8B-B14F-4D97-AF65-F5344CB8AC3E}">
        <p14:creationId xmlns:p14="http://schemas.microsoft.com/office/powerpoint/2010/main" val="257747993"/>
      </p:ext>
    </p:extLst>
  </p:cSld>
  <p:clrMapOvr>
    <a:masterClrMapping/>
  </p:clrMapOvr>
  <mc:AlternateContent xmlns:mc="http://schemas.openxmlformats.org/markup-compatibility/2006" xmlns:p14="http://schemas.microsoft.com/office/powerpoint/2010/main">
    <mc:Choice Requires="p14">
      <p:transition spd="slow" p14:dur="2000" advTm="21892"/>
    </mc:Choice>
    <mc:Fallback xmlns="">
      <p:transition spd="slow" advTm="2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smtClean="0"/>
              <a:t>Workflow</a:t>
            </a:r>
            <a:endParaRPr lang="pt-PT" dirty="0"/>
          </a:p>
        </p:txBody>
      </p:sp>
      <p:sp>
        <p:nvSpPr>
          <p:cNvPr id="3" name="Content Placeholder 2"/>
          <p:cNvSpPr>
            <a:spLocks noGrp="1"/>
          </p:cNvSpPr>
          <p:nvPr>
            <p:ph idx="1"/>
          </p:nvPr>
        </p:nvSpPr>
        <p:spPr>
          <a:xfrm>
            <a:off x="818713" y="2222287"/>
            <a:ext cx="4763386" cy="3636511"/>
          </a:xfrm>
        </p:spPr>
        <p:txBody>
          <a:bodyPr>
            <a:normAutofit/>
          </a:bodyPr>
          <a:lstStyle/>
          <a:p>
            <a:r>
              <a:rPr lang="pt-PT" sz="2200" dirty="0" smtClean="0"/>
              <a:t>Conjunto de tarefas com dependências lógicas</a:t>
            </a:r>
          </a:p>
          <a:p>
            <a:r>
              <a:rPr lang="pt-PT" sz="2200" dirty="0" smtClean="0"/>
              <a:t>Representado por um grafo acíclico direcionado</a:t>
            </a:r>
          </a:p>
          <a:p>
            <a:r>
              <a:rPr lang="pt-PT" sz="2200" dirty="0" smtClean="0"/>
              <a:t>Vértices são tarefas</a:t>
            </a:r>
          </a:p>
          <a:p>
            <a:r>
              <a:rPr lang="pt-PT" sz="2200" dirty="0" smtClean="0"/>
              <a:t>Arestas são custos computacionais/tempo de execução</a:t>
            </a:r>
            <a:endParaRPr lang="pt-PT" sz="2200" dirty="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6771" r="10396"/>
          <a:stretch/>
        </p:blipFill>
        <p:spPr>
          <a:xfrm>
            <a:off x="6025243" y="2222287"/>
            <a:ext cx="5421086" cy="366763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40280417"/>
      </p:ext>
    </p:extLst>
  </p:cSld>
  <p:clrMapOvr>
    <a:masterClrMapping/>
  </p:clrMapOvr>
  <mc:AlternateContent xmlns:mc="http://schemas.openxmlformats.org/markup-compatibility/2006">
    <mc:Choice xmlns:p14="http://schemas.microsoft.com/office/powerpoint/2010/main" Requires="p14">
      <p:transition spd="slow" p14:dur="2000" advTm="2149"/>
    </mc:Choice>
    <mc:Fallback>
      <p:transition spd="slow" advTm="2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Técnicas de Escalonamento</a:t>
            </a:r>
            <a:endParaRPr lang="pt-PT" dirty="0"/>
          </a:p>
        </p:txBody>
      </p:sp>
      <p:sp>
        <p:nvSpPr>
          <p:cNvPr id="3" name="Content Placeholder 2"/>
          <p:cNvSpPr>
            <a:spLocks noGrp="1"/>
          </p:cNvSpPr>
          <p:nvPr>
            <p:ph idx="1"/>
          </p:nvPr>
        </p:nvSpPr>
        <p:spPr/>
        <p:txBody>
          <a:bodyPr numCol="1">
            <a:normAutofit/>
          </a:bodyPr>
          <a:lstStyle/>
          <a:p>
            <a:pPr>
              <a:lnSpc>
                <a:spcPct val="150000"/>
              </a:lnSpc>
            </a:pPr>
            <a:r>
              <a:rPr lang="pt-PT" sz="2500" dirty="0" smtClean="0"/>
              <a:t>Técnicas de escalonamento online</a:t>
            </a:r>
          </a:p>
          <a:p>
            <a:pPr>
              <a:lnSpc>
                <a:spcPct val="150000"/>
              </a:lnSpc>
            </a:pPr>
            <a:r>
              <a:rPr lang="pt-PT" sz="2500" dirty="0" smtClean="0"/>
              <a:t>Técnicas de escalonamento offline	</a:t>
            </a:r>
            <a:endParaRPr lang="pt-PT" sz="25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2260106"/>
      </p:ext>
    </p:extLst>
  </p:cSld>
  <p:clrMapOvr>
    <a:masterClrMapping/>
  </p:clrMapOvr>
  <mc:AlternateContent xmlns:mc="http://schemas.openxmlformats.org/markup-compatibility/2006">
    <mc:Choice xmlns:p14="http://schemas.microsoft.com/office/powerpoint/2010/main" Requires="p14">
      <p:transition spd="slow" p14:dur="2000" advTm="7936"/>
    </mc:Choice>
    <mc:Fallback>
      <p:transition spd="slow" advTm="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Escalonamento Off-line</a:t>
            </a:r>
            <a:endParaRPr lang="pt-PT" dirty="0"/>
          </a:p>
        </p:txBody>
      </p:sp>
      <p:sp>
        <p:nvSpPr>
          <p:cNvPr id="3" name="Content Placeholder 2"/>
          <p:cNvSpPr>
            <a:spLocks noGrp="1"/>
          </p:cNvSpPr>
          <p:nvPr>
            <p:ph idx="1"/>
          </p:nvPr>
        </p:nvSpPr>
        <p:spPr/>
        <p:txBody>
          <a:bodyPr>
            <a:normAutofit/>
          </a:bodyPr>
          <a:lstStyle/>
          <a:p>
            <a:r>
              <a:rPr lang="pt-PT" sz="2200" dirty="0" err="1" smtClean="0"/>
              <a:t>Workflows</a:t>
            </a:r>
            <a:r>
              <a:rPr lang="pt-PT" sz="2200" dirty="0" smtClean="0"/>
              <a:t> a processar conhecidos à partida</a:t>
            </a:r>
          </a:p>
          <a:p>
            <a:r>
              <a:rPr lang="pt-PT" sz="2200" dirty="0" smtClean="0"/>
              <a:t>Aplicação em vários cenários reais</a:t>
            </a:r>
          </a:p>
          <a:p>
            <a:r>
              <a:rPr lang="pt-PT" sz="2200" dirty="0" smtClean="0"/>
              <a:t>Utilizado quando um utilizador </a:t>
            </a:r>
            <a:r>
              <a:rPr lang="pt-PT" sz="2200" dirty="0"/>
              <a:t>reserva um conjunto de nós para executar os seus trabalhos </a:t>
            </a:r>
            <a:r>
              <a:rPr lang="pt-PT" sz="2200" dirty="0" smtClean="0"/>
              <a:t>exclusivamente</a:t>
            </a:r>
          </a:p>
          <a:p>
            <a:r>
              <a:rPr lang="pt-PT" sz="2200" dirty="0" smtClean="0"/>
              <a:t>Limitado quando o sistema a </a:t>
            </a:r>
            <a:r>
              <a:rPr lang="pt-PT" sz="2200" dirty="0" err="1" smtClean="0"/>
              <a:t>optimizar</a:t>
            </a:r>
            <a:r>
              <a:rPr lang="pt-PT" sz="2200" dirty="0" smtClean="0"/>
              <a:t> é dinâmico</a:t>
            </a:r>
          </a:p>
          <a:p>
            <a:r>
              <a:rPr lang="pt-PT" sz="2200" dirty="0" smtClean="0"/>
              <a:t>Exemplo: </a:t>
            </a:r>
            <a:r>
              <a:rPr lang="pt-PT" sz="2200" dirty="0" err="1"/>
              <a:t>Multiple</a:t>
            </a:r>
            <a:r>
              <a:rPr lang="pt-PT" sz="2200" dirty="0"/>
              <a:t> </a:t>
            </a:r>
            <a:r>
              <a:rPr lang="pt-PT" sz="2200" dirty="0" err="1"/>
              <a:t>Workflow</a:t>
            </a:r>
            <a:r>
              <a:rPr lang="pt-PT" sz="2200" dirty="0"/>
              <a:t> </a:t>
            </a:r>
            <a:r>
              <a:rPr lang="pt-PT" sz="2200" dirty="0" err="1"/>
              <a:t>Grid</a:t>
            </a:r>
            <a:r>
              <a:rPr lang="pt-PT" sz="2200" dirty="0"/>
              <a:t> </a:t>
            </a:r>
            <a:r>
              <a:rPr lang="pt-PT" sz="2200" dirty="0" err="1"/>
              <a:t>Scheduling</a:t>
            </a:r>
            <a:endParaRPr lang="pt-PT" sz="2200" dirty="0" smtClean="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5291995"/>
      </p:ext>
    </p:extLst>
  </p:cSld>
  <p:clrMapOvr>
    <a:masterClrMapping/>
  </p:clrMapOvr>
  <mc:AlternateContent xmlns:mc="http://schemas.openxmlformats.org/markup-compatibility/2006">
    <mc:Choice xmlns:p14="http://schemas.microsoft.com/office/powerpoint/2010/main" Requires="p14">
      <p:transition spd="slow" p14:dur="2000" advTm="46261"/>
    </mc:Choice>
    <mc:Fallback>
      <p:transition spd="slow" advTm="4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Escalonamento Online</a:t>
            </a:r>
            <a:endParaRPr lang="pt-PT" dirty="0"/>
          </a:p>
        </p:txBody>
      </p:sp>
      <p:sp>
        <p:nvSpPr>
          <p:cNvPr id="3" name="Content Placeholder 2"/>
          <p:cNvSpPr>
            <a:spLocks noGrp="1"/>
          </p:cNvSpPr>
          <p:nvPr>
            <p:ph idx="1"/>
          </p:nvPr>
        </p:nvSpPr>
        <p:spPr/>
        <p:txBody>
          <a:bodyPr/>
          <a:lstStyle/>
          <a:p>
            <a:r>
              <a:rPr lang="pt-PT" dirty="0" smtClean="0"/>
              <a:t>Escalonamento apropriado ao problema em causa</a:t>
            </a:r>
          </a:p>
          <a:p>
            <a:r>
              <a:rPr lang="pt-PT" dirty="0"/>
              <a:t>C</a:t>
            </a:r>
            <a:r>
              <a:rPr lang="pt-PT" dirty="0" smtClean="0"/>
              <a:t>omportamento </a:t>
            </a:r>
            <a:r>
              <a:rPr lang="pt-PT" dirty="0"/>
              <a:t>dinâmico onde </a:t>
            </a:r>
            <a:r>
              <a:rPr lang="pt-PT" dirty="0" err="1" smtClean="0"/>
              <a:t>workflows</a:t>
            </a:r>
            <a:r>
              <a:rPr lang="pt-PT" dirty="0" smtClean="0"/>
              <a:t> podem </a:t>
            </a:r>
            <a:r>
              <a:rPr lang="pt-PT" dirty="0"/>
              <a:t>ser submetidos por utilizadores a qualquer </a:t>
            </a:r>
            <a:r>
              <a:rPr lang="pt-PT" dirty="0" smtClean="0"/>
              <a:t>altura </a:t>
            </a:r>
          </a:p>
          <a:p>
            <a:r>
              <a:rPr lang="pt-PT" dirty="0" smtClean="0"/>
              <a:t>Exemplos: Min-Min </a:t>
            </a:r>
            <a:r>
              <a:rPr lang="pt-PT" dirty="0" err="1" smtClean="0"/>
              <a:t>Average</a:t>
            </a:r>
            <a:r>
              <a:rPr lang="pt-PT" dirty="0" smtClean="0"/>
              <a:t> (MMA), </a:t>
            </a:r>
            <a:r>
              <a:rPr lang="pt-PT" dirty="0" err="1"/>
              <a:t>Multiple</a:t>
            </a:r>
            <a:r>
              <a:rPr lang="pt-PT" dirty="0"/>
              <a:t> </a:t>
            </a:r>
            <a:r>
              <a:rPr lang="pt-PT" dirty="0" err="1"/>
              <a:t>QoS</a:t>
            </a:r>
            <a:r>
              <a:rPr lang="pt-PT" dirty="0"/>
              <a:t> </a:t>
            </a:r>
            <a:r>
              <a:rPr lang="pt-PT" dirty="0" err="1"/>
              <a:t>Constrained</a:t>
            </a:r>
            <a:r>
              <a:rPr lang="pt-PT" dirty="0"/>
              <a:t> </a:t>
            </a:r>
            <a:r>
              <a:rPr lang="pt-PT" dirty="0" err="1" smtClean="0"/>
              <a:t>Scheduling</a:t>
            </a:r>
            <a:r>
              <a:rPr lang="pt-PT" dirty="0" smtClean="0"/>
              <a:t> </a:t>
            </a:r>
            <a:r>
              <a:rPr lang="en-US" dirty="0" smtClean="0"/>
              <a:t>Strategy </a:t>
            </a:r>
            <a:r>
              <a:rPr lang="en-US" dirty="0"/>
              <a:t>of Multiple Workflows (MQMW)</a:t>
            </a:r>
            <a:endParaRPr lang="pt-PT"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708931"/>
      </p:ext>
    </p:extLst>
  </p:cSld>
  <p:clrMapOvr>
    <a:masterClrMapping/>
  </p:clrMapOvr>
  <mc:AlternateContent xmlns:mc="http://schemas.openxmlformats.org/markup-compatibility/2006">
    <mc:Choice xmlns:p14="http://schemas.microsoft.com/office/powerpoint/2010/main" Requires="p14">
      <p:transition spd="slow" p14:dur="2000" advTm="21389"/>
    </mc:Choice>
    <mc:Fallback>
      <p:transition spd="slow" advTm="2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Técnicas de Escalonamento a Testar</a:t>
            </a:r>
            <a:endParaRPr lang="pt-PT" dirty="0"/>
          </a:p>
        </p:txBody>
      </p:sp>
      <p:sp>
        <p:nvSpPr>
          <p:cNvPr id="4" name="Content Placeholder 2"/>
          <p:cNvSpPr>
            <a:spLocks noGrp="1"/>
          </p:cNvSpPr>
          <p:nvPr>
            <p:ph idx="1"/>
          </p:nvPr>
        </p:nvSpPr>
        <p:spPr/>
        <p:txBody>
          <a:bodyPr>
            <a:normAutofit/>
          </a:bodyPr>
          <a:lstStyle/>
          <a:p>
            <a:r>
              <a:rPr lang="pt-PT" sz="2200" dirty="0"/>
              <a:t>Algoritmo </a:t>
            </a:r>
            <a:r>
              <a:rPr lang="pt-PT" sz="2200" dirty="0" err="1"/>
              <a:t>Rank</a:t>
            </a:r>
            <a:r>
              <a:rPr lang="pt-PT" sz="2200" dirty="0"/>
              <a:t> </a:t>
            </a:r>
            <a:r>
              <a:rPr lang="pt-PT" sz="2200" dirty="0" err="1"/>
              <a:t>Hybrid</a:t>
            </a:r>
            <a:r>
              <a:rPr lang="pt-PT" sz="2200" dirty="0"/>
              <a:t> </a:t>
            </a:r>
            <a:endParaRPr lang="pt-PT" sz="2200" dirty="0" smtClean="0"/>
          </a:p>
          <a:p>
            <a:r>
              <a:rPr lang="en-US" sz="2200" dirty="0" err="1" smtClean="0"/>
              <a:t>Algoritmo</a:t>
            </a:r>
            <a:r>
              <a:rPr lang="en-US" sz="2200" dirty="0" smtClean="0"/>
              <a:t> </a:t>
            </a:r>
            <a:r>
              <a:rPr lang="en-US" sz="2200" dirty="0"/>
              <a:t>Online Workflow </a:t>
            </a:r>
            <a:r>
              <a:rPr lang="en-US" sz="2200" dirty="0" smtClean="0"/>
              <a:t>Management</a:t>
            </a:r>
            <a:endParaRPr lang="en-US" sz="2200" dirty="0"/>
          </a:p>
          <a:p>
            <a:r>
              <a:rPr lang="en-US" sz="2200" dirty="0" err="1" smtClean="0"/>
              <a:t>Algoritmo</a:t>
            </a:r>
            <a:r>
              <a:rPr lang="en-US" sz="2200" dirty="0" smtClean="0"/>
              <a:t> </a:t>
            </a:r>
            <a:r>
              <a:rPr lang="en-US" sz="2200" dirty="0"/>
              <a:t>Fairness Dynamic Workflow </a:t>
            </a:r>
            <a:r>
              <a:rPr lang="en-US" sz="2200" dirty="0" smtClean="0"/>
              <a:t>Scheduling</a:t>
            </a:r>
            <a:endParaRPr lang="en-US" sz="2200" dirty="0"/>
          </a:p>
          <a:p>
            <a:r>
              <a:rPr lang="en-US" sz="2200" dirty="0" err="1" smtClean="0"/>
              <a:t>Algoritmo</a:t>
            </a:r>
            <a:r>
              <a:rPr lang="en-US" sz="2200" dirty="0" smtClean="0"/>
              <a:t> </a:t>
            </a:r>
            <a:r>
              <a:rPr lang="en-US" sz="2200" dirty="0"/>
              <a:t>Multi-Workflow Deadline-Budget </a:t>
            </a:r>
            <a:r>
              <a:rPr lang="en-US" sz="2200" dirty="0" smtClean="0"/>
              <a:t>Scheduling</a:t>
            </a:r>
            <a:endParaRPr lang="en-US" sz="2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2483957"/>
      </p:ext>
    </p:extLst>
  </p:cSld>
  <p:clrMapOvr>
    <a:masterClrMapping/>
  </p:clrMapOvr>
  <mc:AlternateContent xmlns:mc="http://schemas.openxmlformats.org/markup-compatibility/2006">
    <mc:Choice xmlns:p14="http://schemas.microsoft.com/office/powerpoint/2010/main" Requires="p14">
      <p:transition spd="slow" p14:dur="2000" advTm="13402"/>
    </mc:Choice>
    <mc:Fallback>
      <p:transition spd="slow" advTm="13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Técnicas de Escalonamento a testar</a:t>
            </a:r>
            <a:endParaRPr lang="pt-PT" dirty="0"/>
          </a:p>
        </p:txBody>
      </p:sp>
      <p:sp>
        <p:nvSpPr>
          <p:cNvPr id="3" name="Content Placeholder 2"/>
          <p:cNvSpPr>
            <a:spLocks noGrp="1"/>
          </p:cNvSpPr>
          <p:nvPr>
            <p:ph idx="1"/>
          </p:nvPr>
        </p:nvSpPr>
        <p:spPr/>
        <p:txBody>
          <a:bodyPr/>
          <a:lstStyle/>
          <a:p>
            <a:pPr marL="0" indent="0">
              <a:buNone/>
            </a:pPr>
            <a:r>
              <a:rPr lang="pt-PT" dirty="0" smtClean="0"/>
              <a:t>Foram escolhidos porque:</a:t>
            </a:r>
          </a:p>
          <a:p>
            <a:r>
              <a:rPr lang="pt-PT" dirty="0" smtClean="0"/>
              <a:t>Desenhados para escalonamento online</a:t>
            </a:r>
          </a:p>
          <a:p>
            <a:r>
              <a:rPr lang="pt-PT" dirty="0" smtClean="0"/>
              <a:t>Otimizados para reduzir o tempo de espera</a:t>
            </a:r>
          </a:p>
          <a:p>
            <a:r>
              <a:rPr lang="pt-PT" dirty="0" smtClean="0"/>
              <a:t>Foram já comparados entre si</a:t>
            </a:r>
            <a:endParaRPr lang="pt-PT" dirty="0"/>
          </a:p>
          <a:p>
            <a:r>
              <a:rPr lang="pt-PT" dirty="0"/>
              <a:t>Todos apresentam abordagens diferentes ao problema, cada um com as suas vantagens e </a:t>
            </a:r>
            <a:r>
              <a:rPr lang="pt-PT" dirty="0" smtClean="0"/>
              <a:t>desvantagens</a:t>
            </a:r>
            <a:endParaRPr lang="pt-PT" dirty="0"/>
          </a:p>
          <a:p>
            <a:r>
              <a:rPr lang="pt-PT" dirty="0"/>
              <a:t>Nunca aplicados ao problema </a:t>
            </a:r>
            <a:r>
              <a:rPr lang="pt-PT" dirty="0" smtClean="0"/>
              <a:t>proposto</a:t>
            </a:r>
            <a:endParaRPr lang="pt-PT"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2203462"/>
      </p:ext>
    </p:extLst>
  </p:cSld>
  <p:clrMapOvr>
    <a:masterClrMapping/>
  </p:clrMapOvr>
  <mc:AlternateContent xmlns:mc="http://schemas.openxmlformats.org/markup-compatibility/2006">
    <mc:Choice xmlns:p14="http://schemas.microsoft.com/office/powerpoint/2010/main" Requires="p14">
      <p:transition spd="slow" p14:dur="2000" advTm="20233"/>
    </mc:Choice>
    <mc:Fallback>
      <p:transition spd="slow" advTm="2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Plataformas de Testes</a:t>
            </a:r>
            <a:endParaRPr lang="pt-PT" dirty="0"/>
          </a:p>
        </p:txBody>
      </p:sp>
      <p:sp>
        <p:nvSpPr>
          <p:cNvPr id="3" name="Content Placeholder 2"/>
          <p:cNvSpPr>
            <a:spLocks noGrp="1"/>
          </p:cNvSpPr>
          <p:nvPr>
            <p:ph idx="1"/>
          </p:nvPr>
        </p:nvSpPr>
        <p:spPr/>
        <p:txBody>
          <a:bodyPr>
            <a:normAutofit/>
          </a:bodyPr>
          <a:lstStyle/>
          <a:p>
            <a:pPr>
              <a:lnSpc>
                <a:spcPct val="150000"/>
              </a:lnSpc>
            </a:pPr>
            <a:r>
              <a:rPr lang="pt-PT" sz="2400" dirty="0" smtClean="0"/>
              <a:t>Máquina Local</a:t>
            </a:r>
          </a:p>
          <a:p>
            <a:pPr>
              <a:lnSpc>
                <a:spcPct val="150000"/>
              </a:lnSpc>
            </a:pPr>
            <a:r>
              <a:rPr lang="pt-PT" sz="2400" dirty="0" smtClean="0"/>
              <a:t>Simulador SIMGRID</a:t>
            </a:r>
            <a:endParaRPr lang="pt-PT" sz="24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5281233"/>
      </p:ext>
    </p:extLst>
  </p:cSld>
  <p:clrMapOvr>
    <a:masterClrMapping/>
  </p:clrMapOvr>
  <mc:AlternateContent xmlns:mc="http://schemas.openxmlformats.org/markup-compatibility/2006">
    <mc:Choice xmlns:p14="http://schemas.microsoft.com/office/powerpoint/2010/main" Requires="p14">
      <p:transition spd="slow" p14:dur="2000" advTm="29814"/>
    </mc:Choice>
    <mc:Fallback>
      <p:transition spd="slow" advTm="2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Tecnologias Utilizadas</a:t>
            </a:r>
            <a:endParaRPr lang="pt-PT"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948" y="3580759"/>
            <a:ext cx="4541583" cy="1119404"/>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20083" r="17625"/>
          <a:stretch/>
        </p:blipFill>
        <p:spPr>
          <a:xfrm>
            <a:off x="1175657" y="3014629"/>
            <a:ext cx="2122713" cy="2044578"/>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531" y="3322610"/>
            <a:ext cx="3112509" cy="1635703"/>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636095"/>
      </p:ext>
    </p:extLst>
  </p:cSld>
  <p:clrMapOvr>
    <a:masterClrMapping/>
  </p:clrMapOvr>
  <mc:AlternateContent xmlns:mc="http://schemas.openxmlformats.org/markup-compatibility/2006">
    <mc:Choice xmlns:p14="http://schemas.microsoft.com/office/powerpoint/2010/main" Requires="p14">
      <p:transition spd="slow" p14:dur="2000" advTm="19785"/>
    </mc:Choice>
    <mc:Fallback>
      <p:transition spd="slow" advTm="1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Introdução	</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048753" y="3533444"/>
            <a:ext cx="2207379" cy="1324427"/>
          </a:xfr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16505" t="16921" r="15294" b="17771"/>
          <a:stretch/>
        </p:blipFill>
        <p:spPr>
          <a:xfrm>
            <a:off x="1022098" y="3533444"/>
            <a:ext cx="2429437" cy="1309013"/>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5169" y="3520566"/>
            <a:ext cx="1315470" cy="1315470"/>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4273" y="3533444"/>
            <a:ext cx="2200846" cy="1320719"/>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873941" y="3873501"/>
            <a:ext cx="609600" cy="609600"/>
          </a:xfrm>
          <a:prstGeom prst="rect">
            <a:avLst/>
          </a:prstGeom>
        </p:spPr>
      </p:pic>
    </p:spTree>
    <p:extLst>
      <p:ext uri="{BB962C8B-B14F-4D97-AF65-F5344CB8AC3E}">
        <p14:creationId xmlns:p14="http://schemas.microsoft.com/office/powerpoint/2010/main" val="2669364223"/>
      </p:ext>
    </p:extLst>
  </p:cSld>
  <p:clrMapOvr>
    <a:masterClrMapping/>
  </p:clrMapOvr>
  <mc:AlternateContent xmlns:mc="http://schemas.openxmlformats.org/markup-compatibility/2006" xmlns:p14="http://schemas.microsoft.com/office/powerpoint/2010/main">
    <mc:Choice Requires="p14">
      <p:transition spd="slow" p14:dur="2000" advTm="15754"/>
    </mc:Choice>
    <mc:Fallback xmlns="">
      <p:transition spd="slow" advTm="1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Resultado Esperado</a:t>
            </a:r>
            <a:endParaRPr lang="en-US" dirty="0"/>
          </a:p>
        </p:txBody>
      </p:sp>
      <p:sp>
        <p:nvSpPr>
          <p:cNvPr id="3" name="Content Placeholder 2"/>
          <p:cNvSpPr>
            <a:spLocks noGrp="1"/>
          </p:cNvSpPr>
          <p:nvPr>
            <p:ph idx="1"/>
          </p:nvPr>
        </p:nvSpPr>
        <p:spPr/>
        <p:txBody>
          <a:bodyPr>
            <a:normAutofit/>
          </a:bodyPr>
          <a:lstStyle/>
          <a:p>
            <a:r>
              <a:rPr lang="pt-PT" sz="2200" dirty="0" smtClean="0"/>
              <a:t>Melhor Qualidade de Serviço</a:t>
            </a:r>
          </a:p>
          <a:p>
            <a:r>
              <a:rPr lang="pt-PT" sz="2200" dirty="0" smtClean="0"/>
              <a:t>Melhor balanceamento de carga nos Servidores</a:t>
            </a:r>
          </a:p>
          <a:p>
            <a:r>
              <a:rPr lang="pt-PT" sz="2200" dirty="0" smtClean="0"/>
              <a:t>Maior throughput de vídeos processados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76414" y="5397731"/>
            <a:ext cx="609600" cy="609600"/>
          </a:xfrm>
          <a:prstGeom prst="rect">
            <a:avLst/>
          </a:prstGeom>
        </p:spPr>
      </p:pic>
    </p:spTree>
    <p:extLst>
      <p:ext uri="{BB962C8B-B14F-4D97-AF65-F5344CB8AC3E}">
        <p14:creationId xmlns:p14="http://schemas.microsoft.com/office/powerpoint/2010/main" val="2703259891"/>
      </p:ext>
    </p:extLst>
  </p:cSld>
  <p:clrMapOvr>
    <a:masterClrMapping/>
  </p:clrMapOvr>
  <mc:AlternateContent xmlns:mc="http://schemas.openxmlformats.org/markup-compatibility/2006" xmlns:p14="http://schemas.microsoft.com/office/powerpoint/2010/main">
    <mc:Choice Requires="p14">
      <p:transition spd="slow" p14:dur="2000" advTm="24704"/>
    </mc:Choice>
    <mc:Fallback xmlns="">
      <p:transition spd="slow" advTm="24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Trabalho já concluído</a:t>
            </a:r>
            <a:endParaRPr lang="pt-PT" dirty="0"/>
          </a:p>
        </p:txBody>
      </p:sp>
      <p:sp>
        <p:nvSpPr>
          <p:cNvPr id="3" name="Content Placeholder 2"/>
          <p:cNvSpPr>
            <a:spLocks noGrp="1"/>
          </p:cNvSpPr>
          <p:nvPr>
            <p:ph idx="1"/>
          </p:nvPr>
        </p:nvSpPr>
        <p:spPr/>
        <p:txBody>
          <a:bodyPr>
            <a:normAutofit/>
          </a:bodyPr>
          <a:lstStyle/>
          <a:p>
            <a:r>
              <a:rPr lang="pt-PT" sz="2200" dirty="0" smtClean="0"/>
              <a:t>Investigação de potenciais tecnologias a aplicar</a:t>
            </a:r>
          </a:p>
          <a:p>
            <a:r>
              <a:rPr lang="pt-PT" sz="2200" dirty="0" smtClean="0"/>
              <a:t>Implementação do algoritmo de divisão de vídeos em “</a:t>
            </a:r>
            <a:r>
              <a:rPr lang="pt-PT" sz="2200" i="1" dirty="0" err="1" smtClean="0"/>
              <a:t>chunks</a:t>
            </a:r>
            <a:r>
              <a:rPr lang="pt-PT" sz="2200" i="1" dirty="0" smtClean="0"/>
              <a:t>” e processamento dos mesmos</a:t>
            </a:r>
            <a:endParaRPr lang="pt-PT" sz="2200" i="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0163587"/>
      </p:ext>
    </p:extLst>
  </p:cSld>
  <p:clrMapOvr>
    <a:masterClrMapping/>
  </p:clrMapOvr>
  <mc:AlternateContent xmlns:mc="http://schemas.openxmlformats.org/markup-compatibility/2006">
    <mc:Choice xmlns:p14="http://schemas.microsoft.com/office/powerpoint/2010/main" Requires="p14">
      <p:transition spd="slow" p14:dur="2000" advTm="14007"/>
    </mc:Choice>
    <mc:Fallback>
      <p:transition spd="slow" advTm="14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Trabalho a concluir</a:t>
            </a:r>
            <a:endParaRPr lang="pt-PT"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4001" y="3094465"/>
            <a:ext cx="10843996" cy="2310291"/>
          </a:xfr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3903746"/>
      </p:ext>
    </p:extLst>
  </p:cSld>
  <p:clrMapOvr>
    <a:masterClrMapping/>
  </p:clrMapOvr>
  <mc:AlternateContent xmlns:mc="http://schemas.openxmlformats.org/markup-compatibility/2006">
    <mc:Choice xmlns:p14="http://schemas.microsoft.com/office/powerpoint/2010/main" Requires="p14">
      <p:transition spd="slow" p14:dur="2000" advTm="16823"/>
    </mc:Choice>
    <mc:Fallback>
      <p:transition spd="slow" advTm="16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smtClean="0"/>
              <a:t>Contactos</a:t>
            </a:r>
            <a:endParaRPr lang="en-US" dirty="0"/>
          </a:p>
        </p:txBody>
      </p:sp>
      <p:sp>
        <p:nvSpPr>
          <p:cNvPr id="5" name="Text Placeholder 4"/>
          <p:cNvSpPr>
            <a:spLocks noGrp="1"/>
          </p:cNvSpPr>
          <p:nvPr>
            <p:ph type="body" sz="quarter" idx="16"/>
          </p:nvPr>
        </p:nvSpPr>
        <p:spPr/>
        <p:txBody>
          <a:bodyPr>
            <a:normAutofit fontScale="92500" lnSpcReduction="10000"/>
          </a:bodyPr>
          <a:lstStyle/>
          <a:p>
            <a:pPr>
              <a:lnSpc>
                <a:spcPct val="150000"/>
              </a:lnSpc>
            </a:pPr>
            <a:r>
              <a:rPr lang="pt-PT" dirty="0" smtClean="0"/>
              <a:t>Email: </a:t>
            </a:r>
            <a:r>
              <a:rPr lang="pt-PT" dirty="0" smtClean="0"/>
              <a:t>joaofloressantos@gmail.com</a:t>
            </a:r>
            <a:endParaRPr lang="pt-PT" dirty="0" smtClean="0"/>
          </a:p>
          <a:p>
            <a:pPr>
              <a:lnSpc>
                <a:spcPct val="150000"/>
              </a:lnSpc>
            </a:pPr>
            <a:r>
              <a:rPr lang="pt-PT" dirty="0" smtClean="0"/>
              <a:t>Telemóvel/WhatsApp:  </a:t>
            </a:r>
            <a:r>
              <a:rPr lang="pt-PT" dirty="0" smtClean="0"/>
              <a:t>933099584</a:t>
            </a:r>
          </a:p>
          <a:p>
            <a:pPr>
              <a:lnSpc>
                <a:spcPct val="150000"/>
              </a:lnSpc>
            </a:pPr>
            <a:r>
              <a:rPr lang="pt-PT" dirty="0" smtClean="0"/>
              <a:t>Skype: joaofloressantos@gmail.com</a:t>
            </a:r>
            <a:endParaRPr lang="pt-PT" dirty="0" smtClean="0"/>
          </a:p>
          <a:p>
            <a:pPr>
              <a:lnSpc>
                <a:spcPct val="150000"/>
              </a:lnSpc>
            </a:pPr>
            <a:r>
              <a:rPr lang="pt-PT" dirty="0" smtClean="0"/>
              <a:t>LinkedIn: </a:t>
            </a:r>
            <a:r>
              <a:rPr lang="en-US" dirty="0" smtClean="0"/>
              <a:t>https</a:t>
            </a:r>
            <a:r>
              <a:rPr lang="en-US" dirty="0"/>
              <a:t>://pt.linkedin.com/in/joaofloressantos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2055380"/>
      </p:ext>
    </p:extLst>
  </p:cSld>
  <p:clrMapOvr>
    <a:masterClrMapping/>
  </p:clrMapOvr>
  <mc:AlternateContent xmlns:mc="http://schemas.openxmlformats.org/markup-compatibility/2006">
    <mc:Choice xmlns:p14="http://schemas.microsoft.com/office/powerpoint/2010/main" Requires="p14">
      <p:transition spd="slow" p14:dur="2000" advTm="5353"/>
    </mc:Choice>
    <mc:Fallback>
      <p:transition spd="slow" advTm="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Introdução</a:t>
            </a:r>
            <a:endParaRPr lang="en-US" dirty="0"/>
          </a:p>
        </p:txBody>
      </p:sp>
      <p:sp>
        <p:nvSpPr>
          <p:cNvPr id="3" name="Content Placeholder 2"/>
          <p:cNvSpPr>
            <a:spLocks noGrp="1"/>
          </p:cNvSpPr>
          <p:nvPr>
            <p:ph idx="1"/>
          </p:nvPr>
        </p:nvSpPr>
        <p:spPr>
          <a:xfrm>
            <a:off x="818712" y="2222287"/>
            <a:ext cx="4899508" cy="3636511"/>
          </a:xfrm>
        </p:spPr>
        <p:txBody>
          <a:bodyPr>
            <a:normAutofit/>
          </a:bodyPr>
          <a:lstStyle/>
          <a:p>
            <a:r>
              <a:rPr lang="pt-PT" sz="2800" dirty="0" smtClean="0"/>
              <a:t>Armazenamento</a:t>
            </a:r>
          </a:p>
          <a:p>
            <a:r>
              <a:rPr lang="pt-PT" sz="2800" dirty="0" smtClean="0"/>
              <a:t>Classificação</a:t>
            </a:r>
          </a:p>
          <a:p>
            <a:r>
              <a:rPr lang="pt-PT" sz="2800" dirty="0" smtClean="0"/>
              <a:t>Descodificação</a:t>
            </a:r>
          </a:p>
          <a:p>
            <a:r>
              <a:rPr lang="pt-PT" sz="2800" dirty="0" smtClean="0"/>
              <a:t>Reprodução</a:t>
            </a:r>
            <a:endParaRPr lang="en-US" sz="2800" dirty="0"/>
          </a:p>
        </p:txBody>
      </p:sp>
      <p:sp>
        <p:nvSpPr>
          <p:cNvPr id="4" name="Right Arrow 3"/>
          <p:cNvSpPr/>
          <p:nvPr/>
        </p:nvSpPr>
        <p:spPr>
          <a:xfrm>
            <a:off x="5039931" y="3602660"/>
            <a:ext cx="2112135" cy="875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765961" y="3132601"/>
            <a:ext cx="3616037" cy="1815882"/>
          </a:xfrm>
          <a:prstGeom prst="rect">
            <a:avLst/>
          </a:prstGeom>
          <a:noFill/>
        </p:spPr>
        <p:txBody>
          <a:bodyPr wrap="square" rtlCol="0">
            <a:spAutoFit/>
          </a:bodyPr>
          <a:lstStyle/>
          <a:p>
            <a:r>
              <a:rPr lang="pt-PT" sz="2800" dirty="0" smtClean="0"/>
              <a:t>Grande esforço de processamento e transferência de dados </a:t>
            </a:r>
            <a:endParaRPr lang="en-US" sz="28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20139" y="4948483"/>
            <a:ext cx="609600" cy="609600"/>
          </a:xfrm>
          <a:prstGeom prst="rect">
            <a:avLst/>
          </a:prstGeom>
        </p:spPr>
      </p:pic>
    </p:spTree>
    <p:extLst>
      <p:ext uri="{BB962C8B-B14F-4D97-AF65-F5344CB8AC3E}">
        <p14:creationId xmlns:p14="http://schemas.microsoft.com/office/powerpoint/2010/main" val="3210194186"/>
      </p:ext>
    </p:extLst>
  </p:cSld>
  <p:clrMapOvr>
    <a:masterClrMapping/>
  </p:clrMapOvr>
  <mc:AlternateContent xmlns:mc="http://schemas.openxmlformats.org/markup-compatibility/2006" xmlns:p14="http://schemas.microsoft.com/office/powerpoint/2010/main">
    <mc:Choice Requires="p14">
      <p:transition spd="slow" p14:dur="2000" advTm="13839"/>
    </mc:Choice>
    <mc:Fallback xmlns="">
      <p:transition spd="slow" advTm="1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sp>
        <p:nvSpPr>
          <p:cNvPr id="3" name="Content Placeholder 2"/>
          <p:cNvSpPr>
            <a:spLocks noGrp="1"/>
          </p:cNvSpPr>
          <p:nvPr>
            <p:ph idx="1"/>
          </p:nvPr>
        </p:nvSpPr>
        <p:spPr/>
        <p:txBody>
          <a:bodyPr>
            <a:normAutofit/>
          </a:bodyPr>
          <a:lstStyle/>
          <a:p>
            <a:pPr marL="0" indent="0" algn="ctr">
              <a:buNone/>
            </a:pPr>
            <a:r>
              <a:rPr lang="pt-PT" sz="3000" dirty="0" smtClean="0"/>
              <a:t>Como organizar o processamento num sistema multi-utilizador de forma a garantir a melhor </a:t>
            </a:r>
          </a:p>
          <a:p>
            <a:pPr marL="0" indent="0" algn="ctr">
              <a:buNone/>
            </a:pPr>
            <a:r>
              <a:rPr lang="pt-PT" sz="3200" dirty="0" smtClean="0"/>
              <a:t>Qualidade de Serviço?</a:t>
            </a:r>
            <a:endParaRPr lang="en-US" sz="32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58306" y="4799215"/>
            <a:ext cx="609600" cy="609600"/>
          </a:xfrm>
          <a:prstGeom prst="rect">
            <a:avLst/>
          </a:prstGeom>
        </p:spPr>
      </p:pic>
    </p:spTree>
    <p:extLst>
      <p:ext uri="{BB962C8B-B14F-4D97-AF65-F5344CB8AC3E}">
        <p14:creationId xmlns:p14="http://schemas.microsoft.com/office/powerpoint/2010/main" val="3229354670"/>
      </p:ext>
    </p:extLst>
  </p:cSld>
  <p:clrMapOvr>
    <a:masterClrMapping/>
  </p:clrMapOvr>
  <mc:AlternateContent xmlns:mc="http://schemas.openxmlformats.org/markup-compatibility/2006" xmlns:p14="http://schemas.microsoft.com/office/powerpoint/2010/main">
    <mc:Choice Requires="p14">
      <p:transition spd="slow" p14:dur="2000" advTm="10123"/>
    </mc:Choice>
    <mc:Fallback xmlns="">
      <p:transition spd="slow" advTm="10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grpSp>
        <p:nvGrpSpPr>
          <p:cNvPr id="39" name="Group 38"/>
          <p:cNvGrpSpPr/>
          <p:nvPr/>
        </p:nvGrpSpPr>
        <p:grpSpPr>
          <a:xfrm>
            <a:off x="1304348" y="2451638"/>
            <a:ext cx="253162" cy="992524"/>
            <a:chOff x="1304348" y="2451638"/>
            <a:chExt cx="253162" cy="992524"/>
          </a:xfrm>
        </p:grpSpPr>
        <p:sp>
          <p:nvSpPr>
            <p:cNvPr id="4" name="Oval 3"/>
            <p:cNvSpPr/>
            <p:nvPr/>
          </p:nvSpPr>
          <p:spPr>
            <a:xfrm>
              <a:off x="1326525" y="2451638"/>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12978" y="2670264"/>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52667" y="3135069"/>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3339" y="3135068"/>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60396" y="2743820"/>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4348"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1791"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304348" y="3743215"/>
            <a:ext cx="253162" cy="992524"/>
            <a:chOff x="1304348" y="3743215"/>
            <a:chExt cx="253162" cy="992524"/>
          </a:xfrm>
        </p:grpSpPr>
        <p:sp>
          <p:nvSpPr>
            <p:cNvPr id="11" name="Oval 10"/>
            <p:cNvSpPr/>
            <p:nvPr/>
          </p:nvSpPr>
          <p:spPr>
            <a:xfrm>
              <a:off x="1326525" y="3743215"/>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12978" y="3961841"/>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2667" y="4426646"/>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53339" y="4426645"/>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60396" y="4035397"/>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04348"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11791"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304348" y="5038583"/>
            <a:ext cx="253162" cy="992524"/>
            <a:chOff x="1304348" y="5038583"/>
            <a:chExt cx="253162" cy="992524"/>
          </a:xfrm>
        </p:grpSpPr>
        <p:sp>
          <p:nvSpPr>
            <p:cNvPr id="18" name="Oval 17"/>
            <p:cNvSpPr/>
            <p:nvPr/>
          </p:nvSpPr>
          <p:spPr>
            <a:xfrm>
              <a:off x="1326525" y="5038583"/>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2978" y="5257209"/>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52667" y="5722014"/>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453339" y="5722013"/>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60396" y="5330765"/>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04348"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11791"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1841500" y="2855663"/>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1841500" y="4151031"/>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1841500" y="5446399"/>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Forward or Next 27">
            <a:hlinkClick r:id="" action="ppaction://hlinkshowjump?jump=nextslide" highlightClick="1"/>
          </p:cNvPr>
          <p:cNvSpPr/>
          <p:nvPr/>
        </p:nvSpPr>
        <p:spPr>
          <a:xfrm>
            <a:off x="3860800" y="2640396"/>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ction Button: Forward or Next 28">
            <a:hlinkClick r:id="" action="ppaction://hlinkshowjump?jump=nextslide" highlightClick="1"/>
          </p:cNvPr>
          <p:cNvSpPr/>
          <p:nvPr/>
        </p:nvSpPr>
        <p:spPr>
          <a:xfrm>
            <a:off x="3860800" y="3935764"/>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3860800" y="5228679"/>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812211" y="3323826"/>
            <a:ext cx="1151277" cy="369332"/>
          </a:xfrm>
          <a:prstGeom prst="rect">
            <a:avLst/>
          </a:prstGeom>
          <a:noFill/>
        </p:spPr>
        <p:txBody>
          <a:bodyPr wrap="none" rtlCol="0">
            <a:spAutoFit/>
          </a:bodyPr>
          <a:lstStyle/>
          <a:p>
            <a:r>
              <a:rPr lang="pt-PT" dirty="0" smtClean="0"/>
              <a:t>1 minuto</a:t>
            </a:r>
            <a:endParaRPr lang="en-US" dirty="0"/>
          </a:p>
        </p:txBody>
      </p:sp>
      <p:sp>
        <p:nvSpPr>
          <p:cNvPr id="33" name="TextBox 32"/>
          <p:cNvSpPr txBox="1"/>
          <p:nvPr/>
        </p:nvSpPr>
        <p:spPr>
          <a:xfrm>
            <a:off x="3767325" y="4619194"/>
            <a:ext cx="1241045" cy="369332"/>
          </a:xfrm>
          <a:prstGeom prst="rect">
            <a:avLst/>
          </a:prstGeom>
          <a:noFill/>
        </p:spPr>
        <p:txBody>
          <a:bodyPr wrap="none" rtlCol="0">
            <a:spAutoFit/>
          </a:bodyPr>
          <a:lstStyle/>
          <a:p>
            <a:r>
              <a:rPr lang="pt-PT" dirty="0"/>
              <a:t>7</a:t>
            </a:r>
            <a:r>
              <a:rPr lang="pt-PT" dirty="0" smtClean="0"/>
              <a:t> minutos</a:t>
            </a:r>
            <a:endParaRPr lang="en-US" dirty="0"/>
          </a:p>
        </p:txBody>
      </p:sp>
      <p:sp>
        <p:nvSpPr>
          <p:cNvPr id="34" name="TextBox 33"/>
          <p:cNvSpPr txBox="1"/>
          <p:nvPr/>
        </p:nvSpPr>
        <p:spPr>
          <a:xfrm>
            <a:off x="3940450" y="5876559"/>
            <a:ext cx="894797" cy="369332"/>
          </a:xfrm>
          <a:prstGeom prst="rect">
            <a:avLst/>
          </a:prstGeom>
          <a:noFill/>
        </p:spPr>
        <p:txBody>
          <a:bodyPr wrap="none" rtlCol="0">
            <a:spAutoFit/>
          </a:bodyPr>
          <a:lstStyle/>
          <a:p>
            <a:r>
              <a:rPr lang="pt-PT" dirty="0" smtClean="0"/>
              <a:t>1 hora</a:t>
            </a:r>
            <a:endParaRPr lang="en-US" dirty="0"/>
          </a:p>
        </p:txBody>
      </p:sp>
      <p:sp>
        <p:nvSpPr>
          <p:cNvPr id="35" name="Rounded Rectangle 34"/>
          <p:cNvSpPr/>
          <p:nvPr/>
        </p:nvSpPr>
        <p:spPr>
          <a:xfrm>
            <a:off x="9258300" y="2640396"/>
            <a:ext cx="1930400" cy="347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Servidores</a:t>
            </a:r>
          </a:p>
          <a:p>
            <a:pPr algn="ctr"/>
            <a:r>
              <a:rPr lang="pt-PT" dirty="0" smtClean="0"/>
              <a:t>MEO</a:t>
            </a:r>
            <a:endParaRPr lang="en-US" dirty="0"/>
          </a:p>
        </p:txBody>
      </p:sp>
      <p:sp>
        <p:nvSpPr>
          <p:cNvPr id="36" name="Right Arrow 35"/>
          <p:cNvSpPr/>
          <p:nvPr/>
        </p:nvSpPr>
        <p:spPr>
          <a:xfrm>
            <a:off x="5397500" y="2855663"/>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97500" y="4151031"/>
            <a:ext cx="3378200" cy="27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397500" y="5446399"/>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39702" y="5500951"/>
            <a:ext cx="609600" cy="609600"/>
          </a:xfrm>
          <a:prstGeom prst="rect">
            <a:avLst/>
          </a:prstGeom>
        </p:spPr>
      </p:pic>
    </p:spTree>
    <p:extLst>
      <p:ext uri="{BB962C8B-B14F-4D97-AF65-F5344CB8AC3E}">
        <p14:creationId xmlns:p14="http://schemas.microsoft.com/office/powerpoint/2010/main" val="456008322"/>
      </p:ext>
    </p:extLst>
  </p:cSld>
  <p:clrMapOvr>
    <a:masterClrMapping/>
  </p:clrMapOvr>
  <mc:AlternateContent xmlns:mc="http://schemas.openxmlformats.org/markup-compatibility/2006" xmlns:p14="http://schemas.microsoft.com/office/powerpoint/2010/main">
    <mc:Choice Requires="p14">
      <p:transition spd="slow" p14:dur="2000" advTm="13770"/>
    </mc:Choice>
    <mc:Fallback xmlns="">
      <p:transition spd="slow" advTm="13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 – Estado Inicial</a:t>
            </a:r>
            <a:endParaRPr lang="en-US" dirty="0"/>
          </a:p>
        </p:txBody>
      </p:sp>
      <p:sp>
        <p:nvSpPr>
          <p:cNvPr id="3" name="Content Placeholder 2"/>
          <p:cNvSpPr>
            <a:spLocks noGrp="1"/>
          </p:cNvSpPr>
          <p:nvPr>
            <p:ph idx="1"/>
          </p:nvPr>
        </p:nvSpPr>
        <p:spPr/>
        <p:txBody>
          <a:bodyPr>
            <a:normAutofit/>
          </a:bodyPr>
          <a:lstStyle/>
          <a:p>
            <a:r>
              <a:rPr lang="pt-PT" sz="2200" dirty="0" smtClean="0"/>
              <a:t>Fila FIFO (First In, First Out)</a:t>
            </a:r>
          </a:p>
          <a:p>
            <a:pPr lvl="1"/>
            <a:r>
              <a:rPr lang="pt-PT" sz="2200" dirty="0" smtClean="0"/>
              <a:t>Desiquilibrada</a:t>
            </a:r>
          </a:p>
          <a:p>
            <a:pPr lvl="1"/>
            <a:r>
              <a:rPr lang="pt-PT" sz="2200" dirty="0" smtClean="0"/>
              <a:t>Trata vídeos grandes da mesma forma que os pequenos</a:t>
            </a:r>
          </a:p>
          <a:p>
            <a:pPr lvl="1"/>
            <a:r>
              <a:rPr lang="pt-PT" sz="2200" dirty="0" smtClean="0"/>
              <a:t>Leva a esperas desnecessárias por parte de utilizadores que fazem upload de vídeos pequenos</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23076" y="4283825"/>
            <a:ext cx="609600" cy="609600"/>
          </a:xfrm>
          <a:prstGeom prst="rect">
            <a:avLst/>
          </a:prstGeom>
        </p:spPr>
      </p:pic>
    </p:spTree>
    <p:extLst>
      <p:ext uri="{BB962C8B-B14F-4D97-AF65-F5344CB8AC3E}">
        <p14:creationId xmlns:p14="http://schemas.microsoft.com/office/powerpoint/2010/main" val="3078670138"/>
      </p:ext>
    </p:extLst>
  </p:cSld>
  <p:clrMapOvr>
    <a:masterClrMapping/>
  </p:clrMapOvr>
  <mc:AlternateContent xmlns:mc="http://schemas.openxmlformats.org/markup-compatibility/2006" xmlns:p14="http://schemas.microsoft.com/office/powerpoint/2010/main">
    <mc:Choice Requires="p14">
      <p:transition spd="slow" p14:dur="2000" advTm="8864"/>
    </mc:Choice>
    <mc:Fallback xmlns="">
      <p:transition spd="slow" advTm="8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grpSp>
        <p:nvGrpSpPr>
          <p:cNvPr id="39" name="Group 38"/>
          <p:cNvGrpSpPr/>
          <p:nvPr/>
        </p:nvGrpSpPr>
        <p:grpSpPr>
          <a:xfrm>
            <a:off x="1304348" y="2451638"/>
            <a:ext cx="253162" cy="992524"/>
            <a:chOff x="1304348" y="2451638"/>
            <a:chExt cx="253162" cy="992524"/>
          </a:xfrm>
        </p:grpSpPr>
        <p:sp>
          <p:nvSpPr>
            <p:cNvPr id="4" name="Oval 3"/>
            <p:cNvSpPr/>
            <p:nvPr/>
          </p:nvSpPr>
          <p:spPr>
            <a:xfrm>
              <a:off x="1326525" y="2451638"/>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12978" y="2670264"/>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52667" y="3135069"/>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3339" y="3135068"/>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60396" y="2743820"/>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4348"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1791"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304348" y="3743215"/>
            <a:ext cx="253162" cy="992524"/>
            <a:chOff x="1304348" y="3743215"/>
            <a:chExt cx="253162" cy="992524"/>
          </a:xfrm>
        </p:grpSpPr>
        <p:sp>
          <p:nvSpPr>
            <p:cNvPr id="11" name="Oval 10"/>
            <p:cNvSpPr/>
            <p:nvPr/>
          </p:nvSpPr>
          <p:spPr>
            <a:xfrm>
              <a:off x="1326525" y="3743215"/>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12978" y="3961841"/>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2667" y="4426646"/>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53339" y="4426645"/>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60396" y="4035397"/>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04348"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11791"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304348" y="5038583"/>
            <a:ext cx="253162" cy="992524"/>
            <a:chOff x="1304348" y="5038583"/>
            <a:chExt cx="253162" cy="992524"/>
          </a:xfrm>
        </p:grpSpPr>
        <p:sp>
          <p:nvSpPr>
            <p:cNvPr id="18" name="Oval 17"/>
            <p:cNvSpPr/>
            <p:nvPr/>
          </p:nvSpPr>
          <p:spPr>
            <a:xfrm>
              <a:off x="1326525" y="5038583"/>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2978" y="5257209"/>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52667" y="5722014"/>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453339" y="5722013"/>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60396" y="5330765"/>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04348"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11791"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1841500" y="2855663"/>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1841500" y="4151031"/>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1841500" y="5446399"/>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Forward or Next 27">
            <a:hlinkClick r:id="" action="ppaction://hlinkshowjump?jump=nextslide" highlightClick="1"/>
          </p:cNvPr>
          <p:cNvSpPr/>
          <p:nvPr/>
        </p:nvSpPr>
        <p:spPr>
          <a:xfrm>
            <a:off x="3860800" y="2640396"/>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ction Button: Forward or Next 28">
            <a:hlinkClick r:id="" action="ppaction://hlinkshowjump?jump=nextslide" highlightClick="1"/>
          </p:cNvPr>
          <p:cNvSpPr/>
          <p:nvPr/>
        </p:nvSpPr>
        <p:spPr>
          <a:xfrm>
            <a:off x="3860800" y="3935764"/>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3860800" y="5228679"/>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812211" y="3323826"/>
            <a:ext cx="1151277" cy="369332"/>
          </a:xfrm>
          <a:prstGeom prst="rect">
            <a:avLst/>
          </a:prstGeom>
          <a:noFill/>
        </p:spPr>
        <p:txBody>
          <a:bodyPr wrap="none" rtlCol="0">
            <a:spAutoFit/>
          </a:bodyPr>
          <a:lstStyle/>
          <a:p>
            <a:r>
              <a:rPr lang="pt-PT" dirty="0" smtClean="0"/>
              <a:t>1 minuto</a:t>
            </a:r>
            <a:endParaRPr lang="en-US" dirty="0"/>
          </a:p>
        </p:txBody>
      </p:sp>
      <p:sp>
        <p:nvSpPr>
          <p:cNvPr id="33" name="TextBox 32"/>
          <p:cNvSpPr txBox="1"/>
          <p:nvPr/>
        </p:nvSpPr>
        <p:spPr>
          <a:xfrm>
            <a:off x="3767325" y="4619194"/>
            <a:ext cx="1241045" cy="369332"/>
          </a:xfrm>
          <a:prstGeom prst="rect">
            <a:avLst/>
          </a:prstGeom>
          <a:noFill/>
        </p:spPr>
        <p:txBody>
          <a:bodyPr wrap="none" rtlCol="0">
            <a:spAutoFit/>
          </a:bodyPr>
          <a:lstStyle/>
          <a:p>
            <a:r>
              <a:rPr lang="pt-PT" dirty="0" smtClean="0"/>
              <a:t>7 minutos</a:t>
            </a:r>
            <a:endParaRPr lang="en-US" dirty="0"/>
          </a:p>
        </p:txBody>
      </p:sp>
      <p:sp>
        <p:nvSpPr>
          <p:cNvPr id="34" name="TextBox 33"/>
          <p:cNvSpPr txBox="1"/>
          <p:nvPr/>
        </p:nvSpPr>
        <p:spPr>
          <a:xfrm>
            <a:off x="3940450" y="5876559"/>
            <a:ext cx="894797" cy="369332"/>
          </a:xfrm>
          <a:prstGeom prst="rect">
            <a:avLst/>
          </a:prstGeom>
          <a:noFill/>
        </p:spPr>
        <p:txBody>
          <a:bodyPr wrap="none" rtlCol="0">
            <a:spAutoFit/>
          </a:bodyPr>
          <a:lstStyle/>
          <a:p>
            <a:r>
              <a:rPr lang="pt-PT" dirty="0" smtClean="0"/>
              <a:t>1 hora</a:t>
            </a:r>
            <a:endParaRPr lang="en-US" dirty="0"/>
          </a:p>
        </p:txBody>
      </p:sp>
      <p:sp>
        <p:nvSpPr>
          <p:cNvPr id="35" name="Rounded Rectangle 34"/>
          <p:cNvSpPr/>
          <p:nvPr/>
        </p:nvSpPr>
        <p:spPr>
          <a:xfrm>
            <a:off x="9258300" y="2640396"/>
            <a:ext cx="1930400" cy="347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Servidores</a:t>
            </a:r>
          </a:p>
          <a:p>
            <a:pPr algn="ctr"/>
            <a:r>
              <a:rPr lang="pt-PT" dirty="0" smtClean="0"/>
              <a:t>MEO</a:t>
            </a:r>
            <a:endParaRPr lang="en-US" dirty="0"/>
          </a:p>
        </p:txBody>
      </p:sp>
      <p:sp>
        <p:nvSpPr>
          <p:cNvPr id="36" name="Right Arrow 35"/>
          <p:cNvSpPr/>
          <p:nvPr/>
        </p:nvSpPr>
        <p:spPr>
          <a:xfrm>
            <a:off x="5397500" y="2855663"/>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97500" y="4151031"/>
            <a:ext cx="3378200" cy="27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397500" y="5446399"/>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07440" y="4174787"/>
            <a:ext cx="609600" cy="609600"/>
          </a:xfrm>
          <a:prstGeom prst="rect">
            <a:avLst/>
          </a:prstGeom>
        </p:spPr>
      </p:pic>
    </p:spTree>
    <p:extLst>
      <p:ext uri="{BB962C8B-B14F-4D97-AF65-F5344CB8AC3E}">
        <p14:creationId xmlns:p14="http://schemas.microsoft.com/office/powerpoint/2010/main" val="3531346118"/>
      </p:ext>
    </p:extLst>
  </p:cSld>
  <p:clrMapOvr>
    <a:masterClrMapping/>
  </p:clrMapOvr>
  <mc:AlternateContent xmlns:mc="http://schemas.openxmlformats.org/markup-compatibility/2006" xmlns:p14="http://schemas.microsoft.com/office/powerpoint/2010/main">
    <mc:Choice Requires="p14">
      <p:transition spd="slow" p14:dur="2000" advTm="21328"/>
    </mc:Choice>
    <mc:Fallback xmlns="">
      <p:transition spd="slow" advTm="2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 – Solução Temporária</a:t>
            </a:r>
            <a:endParaRPr lang="en-US" dirty="0"/>
          </a:p>
        </p:txBody>
      </p:sp>
      <p:sp>
        <p:nvSpPr>
          <p:cNvPr id="3" name="Content Placeholder 2"/>
          <p:cNvSpPr>
            <a:spLocks noGrp="1"/>
          </p:cNvSpPr>
          <p:nvPr>
            <p:ph idx="1"/>
          </p:nvPr>
        </p:nvSpPr>
        <p:spPr/>
        <p:txBody>
          <a:bodyPr>
            <a:normAutofit/>
          </a:bodyPr>
          <a:lstStyle/>
          <a:p>
            <a:r>
              <a:rPr lang="pt-PT" sz="2200" dirty="0" smtClean="0"/>
              <a:t>Duas filas FIFO, uma para vídeos de duração menor ou igual a 5 minutos, outra para vídeos com uma duração superior a 5 minutos</a:t>
            </a:r>
          </a:p>
          <a:p>
            <a:pPr lvl="1"/>
            <a:r>
              <a:rPr lang="pt-PT" sz="2200" dirty="0" smtClean="0"/>
              <a:t>Melhoramento da experiência para um número considerável de utilizadores</a:t>
            </a:r>
          </a:p>
          <a:p>
            <a:pPr lvl="1"/>
            <a:r>
              <a:rPr lang="pt-PT" sz="2200" dirty="0" smtClean="0"/>
              <a:t>Continua a sofrer das falhas da solução inicial</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92051" y="4483331"/>
            <a:ext cx="609600" cy="609600"/>
          </a:xfrm>
          <a:prstGeom prst="rect">
            <a:avLst/>
          </a:prstGeom>
        </p:spPr>
      </p:pic>
    </p:spTree>
    <p:extLst>
      <p:ext uri="{BB962C8B-B14F-4D97-AF65-F5344CB8AC3E}">
        <p14:creationId xmlns:p14="http://schemas.microsoft.com/office/powerpoint/2010/main" val="2690729297"/>
      </p:ext>
    </p:extLst>
  </p:cSld>
  <p:clrMapOvr>
    <a:masterClrMapping/>
  </p:clrMapOvr>
  <mc:AlternateContent xmlns:mc="http://schemas.openxmlformats.org/markup-compatibility/2006" xmlns:p14="http://schemas.microsoft.com/office/powerpoint/2010/main">
    <mc:Choice Requires="p14">
      <p:transition spd="slow" p14:dur="2000" advTm="20323"/>
    </mc:Choice>
    <mc:Fallback xmlns="">
      <p:transition spd="slow" advTm="2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Solução</a:t>
            </a:r>
            <a:endParaRPr lang="en-US" dirty="0"/>
          </a:p>
        </p:txBody>
      </p:sp>
      <p:sp>
        <p:nvSpPr>
          <p:cNvPr id="3" name="Content Placeholder 2"/>
          <p:cNvSpPr>
            <a:spLocks noGrp="1"/>
          </p:cNvSpPr>
          <p:nvPr>
            <p:ph idx="1"/>
          </p:nvPr>
        </p:nvSpPr>
        <p:spPr/>
        <p:txBody>
          <a:bodyPr>
            <a:normAutofit/>
          </a:bodyPr>
          <a:lstStyle/>
          <a:p>
            <a:r>
              <a:rPr lang="pt-PT" sz="2200" dirty="0" smtClean="0"/>
              <a:t>Divisão dos ficheiros em “chunks” de duração muito semelhante</a:t>
            </a:r>
          </a:p>
          <a:p>
            <a:r>
              <a:rPr lang="pt-PT" sz="2200" dirty="0" smtClean="0"/>
              <a:t>Implementação de uma estratégia de escalonamento à base de trabalhos que:</a:t>
            </a:r>
          </a:p>
          <a:p>
            <a:pPr lvl="1"/>
            <a:r>
              <a:rPr lang="pt-PT" sz="2200" dirty="0" smtClean="0"/>
              <a:t>Defina prioridades de forma a maximizar a Qualidade de Serviço</a:t>
            </a:r>
          </a:p>
          <a:p>
            <a:pPr lvl="1"/>
            <a:r>
              <a:rPr lang="pt-PT" sz="2200" dirty="0" smtClean="0"/>
              <a:t>Paralelizar o processamento dos chunks de modo a aumentar a performance do sistema</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40938" y="4583084"/>
            <a:ext cx="609600" cy="609600"/>
          </a:xfrm>
          <a:prstGeom prst="rect">
            <a:avLst/>
          </a:prstGeom>
        </p:spPr>
      </p:pic>
    </p:spTree>
    <p:extLst>
      <p:ext uri="{BB962C8B-B14F-4D97-AF65-F5344CB8AC3E}">
        <p14:creationId xmlns:p14="http://schemas.microsoft.com/office/powerpoint/2010/main" val="3095225671"/>
      </p:ext>
    </p:extLst>
  </p:cSld>
  <p:clrMapOvr>
    <a:masterClrMapping/>
  </p:clrMapOvr>
  <mc:AlternateContent xmlns:mc="http://schemas.openxmlformats.org/markup-compatibility/2006" xmlns:p14="http://schemas.microsoft.com/office/powerpoint/2010/main">
    <mc:Choice Requires="p14">
      <p:transition spd="slow" p14:dur="2000" advTm="25249"/>
    </mc:Choice>
    <mc:Fallback xmlns="">
      <p:transition spd="slow" advTm="25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541</TotalTime>
  <Words>1587</Words>
  <Application>Microsoft Office PowerPoint</Application>
  <PresentationFormat>Widescreen</PresentationFormat>
  <Paragraphs>149</Paragraphs>
  <Slides>23</Slides>
  <Notes>18</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Century Gothic</vt:lpstr>
      <vt:lpstr>Wingdings 2</vt:lpstr>
      <vt:lpstr>Quotable</vt:lpstr>
      <vt:lpstr>Processamento concorrente de Vídeo do MEO Kanal</vt:lpstr>
      <vt:lpstr>Introdução </vt:lpstr>
      <vt:lpstr>Introdução</vt:lpstr>
      <vt:lpstr>Problema</vt:lpstr>
      <vt:lpstr>Problema</vt:lpstr>
      <vt:lpstr>Problema – Estado Inicial</vt:lpstr>
      <vt:lpstr>Problema</vt:lpstr>
      <vt:lpstr>Problema – Solução Temporária</vt:lpstr>
      <vt:lpstr>Solução</vt:lpstr>
      <vt:lpstr>Motivação</vt:lpstr>
      <vt:lpstr>Abordagem</vt:lpstr>
      <vt:lpstr>Workflow</vt:lpstr>
      <vt:lpstr>Técnicas de Escalonamento</vt:lpstr>
      <vt:lpstr>Escalonamento Off-line</vt:lpstr>
      <vt:lpstr>Escalonamento Online</vt:lpstr>
      <vt:lpstr>Técnicas de Escalonamento a Testar</vt:lpstr>
      <vt:lpstr>Técnicas de Escalonamento a testar</vt:lpstr>
      <vt:lpstr>Plataformas de Testes</vt:lpstr>
      <vt:lpstr>Tecnologias Utilizadas</vt:lpstr>
      <vt:lpstr>Resultado Esperado</vt:lpstr>
      <vt:lpstr>Trabalho já concluído</vt:lpstr>
      <vt:lpstr>Trabalho a concluir</vt:lpstr>
      <vt:lpstr>Contactos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Processamento concorrente de Vídeo do MEO Kanal</dc:title>
  <dc:creator>João Carlos Santos</dc:creator>
  <cp:lastModifiedBy>João Carlos Santos</cp:lastModifiedBy>
  <cp:revision>69</cp:revision>
  <dcterms:created xsi:type="dcterms:W3CDTF">2015-11-24T17:37:07Z</dcterms:created>
  <dcterms:modified xsi:type="dcterms:W3CDTF">2016-02-11T23:35:10Z</dcterms:modified>
</cp:coreProperties>
</file>